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303" r:id="rId6"/>
    <p:sldId id="304" r:id="rId7"/>
    <p:sldId id="284" r:id="rId8"/>
    <p:sldId id="282" r:id="rId9"/>
    <p:sldId id="283" r:id="rId10"/>
    <p:sldId id="260" r:id="rId11"/>
    <p:sldId id="262" r:id="rId12"/>
    <p:sldId id="272" r:id="rId13"/>
    <p:sldId id="289" r:id="rId14"/>
    <p:sldId id="293" r:id="rId15"/>
    <p:sldId id="294" r:id="rId16"/>
    <p:sldId id="281" r:id="rId17"/>
    <p:sldId id="285" r:id="rId18"/>
    <p:sldId id="286" r:id="rId19"/>
    <p:sldId id="287" r:id="rId20"/>
    <p:sldId id="292" r:id="rId21"/>
    <p:sldId id="295" r:id="rId22"/>
    <p:sldId id="296" r:id="rId23"/>
    <p:sldId id="297" r:id="rId24"/>
    <p:sldId id="299" r:id="rId25"/>
    <p:sldId id="298" r:id="rId26"/>
    <p:sldId id="300" r:id="rId27"/>
    <p:sldId id="301" r:id="rId28"/>
    <p:sldId id="302" r:id="rId29"/>
    <p:sldId id="280"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E1577-181D-4AF8-88D9-FFB9858A998D}" v="10" dt="2024-02-28T21:11:56.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93" d="100"/>
          <a:sy n="93" d="100"/>
        </p:scale>
        <p:origin x="5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Jieun" userId="3710c449-77a5-404f-a11b-9544c0aefbb1" providerId="ADAL" clId="{A33E1577-181D-4AF8-88D9-FFB9858A998D}"/>
    <pc:docChg chg="undo custSel addSld modSld sldOrd">
      <pc:chgData name="Park, Jieun" userId="3710c449-77a5-404f-a11b-9544c0aefbb1" providerId="ADAL" clId="{A33E1577-181D-4AF8-88D9-FFB9858A998D}" dt="2024-02-28T23:55:35.791" v="1597" actId="20577"/>
      <pc:docMkLst>
        <pc:docMk/>
      </pc:docMkLst>
      <pc:sldChg chg="modSp mod">
        <pc:chgData name="Park, Jieun" userId="3710c449-77a5-404f-a11b-9544c0aefbb1" providerId="ADAL" clId="{A33E1577-181D-4AF8-88D9-FFB9858A998D}" dt="2024-02-28T19:03:38.187" v="22" actId="20577"/>
        <pc:sldMkLst>
          <pc:docMk/>
          <pc:sldMk cId="424722945" sldId="258"/>
        </pc:sldMkLst>
        <pc:spChg chg="mod">
          <ac:chgData name="Park, Jieun" userId="3710c449-77a5-404f-a11b-9544c0aefbb1" providerId="ADAL" clId="{A33E1577-181D-4AF8-88D9-FFB9858A998D}" dt="2024-02-28T19:03:38.187" v="22" actId="20577"/>
          <ac:spMkLst>
            <pc:docMk/>
            <pc:sldMk cId="424722945" sldId="258"/>
            <ac:spMk id="10" creationId="{00000000-0000-0000-0000-000000000000}"/>
          </ac:spMkLst>
        </pc:spChg>
      </pc:sldChg>
      <pc:sldChg chg="modSp mod">
        <pc:chgData name="Park, Jieun" userId="3710c449-77a5-404f-a11b-9544c0aefbb1" providerId="ADAL" clId="{A33E1577-181D-4AF8-88D9-FFB9858A998D}" dt="2024-02-28T20:02:16.987" v="83" actId="20577"/>
        <pc:sldMkLst>
          <pc:docMk/>
          <pc:sldMk cId="2782470419" sldId="259"/>
        </pc:sldMkLst>
        <pc:spChg chg="mod">
          <ac:chgData name="Park, Jieun" userId="3710c449-77a5-404f-a11b-9544c0aefbb1" providerId="ADAL" clId="{A33E1577-181D-4AF8-88D9-FFB9858A998D}" dt="2024-02-28T20:01:40.193" v="28" actId="1076"/>
          <ac:spMkLst>
            <pc:docMk/>
            <pc:sldMk cId="2782470419" sldId="259"/>
            <ac:spMk id="7" creationId="{00000000-0000-0000-0000-000000000000}"/>
          </ac:spMkLst>
        </pc:spChg>
        <pc:spChg chg="mod">
          <ac:chgData name="Park, Jieun" userId="3710c449-77a5-404f-a11b-9544c0aefbb1" providerId="ADAL" clId="{A33E1577-181D-4AF8-88D9-FFB9858A998D}" dt="2024-02-28T20:02:16.987" v="83" actId="20577"/>
          <ac:spMkLst>
            <pc:docMk/>
            <pc:sldMk cId="2782470419" sldId="259"/>
            <ac:spMk id="10" creationId="{00000000-0000-0000-0000-000000000000}"/>
          </ac:spMkLst>
        </pc:spChg>
      </pc:sldChg>
      <pc:sldChg chg="modSp mod">
        <pc:chgData name="Park, Jieun" userId="3710c449-77a5-404f-a11b-9544c0aefbb1" providerId="ADAL" clId="{A33E1577-181D-4AF8-88D9-FFB9858A998D}" dt="2024-02-28T23:39:05.427" v="1456" actId="27636"/>
        <pc:sldMkLst>
          <pc:docMk/>
          <pc:sldMk cId="3721744888" sldId="284"/>
        </pc:sldMkLst>
        <pc:spChg chg="mod">
          <ac:chgData name="Park, Jieun" userId="3710c449-77a5-404f-a11b-9544c0aefbb1" providerId="ADAL" clId="{A33E1577-181D-4AF8-88D9-FFB9858A998D}" dt="2024-02-28T20:53:05.857" v="498" actId="20577"/>
          <ac:spMkLst>
            <pc:docMk/>
            <pc:sldMk cId="3721744888" sldId="284"/>
            <ac:spMk id="9" creationId="{00000000-0000-0000-0000-000000000000}"/>
          </ac:spMkLst>
        </pc:spChg>
        <pc:spChg chg="mod">
          <ac:chgData name="Park, Jieun" userId="3710c449-77a5-404f-a11b-9544c0aefbb1" providerId="ADAL" clId="{A33E1577-181D-4AF8-88D9-FFB9858A998D}" dt="2024-02-28T23:39:05.427" v="1456" actId="27636"/>
          <ac:spMkLst>
            <pc:docMk/>
            <pc:sldMk cId="3721744888" sldId="284"/>
            <ac:spMk id="10" creationId="{00000000-0000-0000-0000-000000000000}"/>
          </ac:spMkLst>
        </pc:spChg>
      </pc:sldChg>
      <pc:sldChg chg="modSp mod">
        <pc:chgData name="Park, Jieun" userId="3710c449-77a5-404f-a11b-9544c0aefbb1" providerId="ADAL" clId="{A33E1577-181D-4AF8-88D9-FFB9858A998D}" dt="2024-02-28T23:53:27.578" v="1464" actId="20577"/>
        <pc:sldMkLst>
          <pc:docMk/>
          <pc:sldMk cId="2885209616" sldId="287"/>
        </pc:sldMkLst>
        <pc:spChg chg="mod">
          <ac:chgData name="Park, Jieun" userId="3710c449-77a5-404f-a11b-9544c0aefbb1" providerId="ADAL" clId="{A33E1577-181D-4AF8-88D9-FFB9858A998D}" dt="2024-02-28T23:53:27.578" v="1464" actId="20577"/>
          <ac:spMkLst>
            <pc:docMk/>
            <pc:sldMk cId="2885209616" sldId="287"/>
            <ac:spMk id="10" creationId="{00000000-0000-0000-0000-000000000000}"/>
          </ac:spMkLst>
        </pc:spChg>
      </pc:sldChg>
      <pc:sldChg chg="modSp mod">
        <pc:chgData name="Park, Jieun" userId="3710c449-77a5-404f-a11b-9544c0aefbb1" providerId="ADAL" clId="{A33E1577-181D-4AF8-88D9-FFB9858A998D}" dt="2024-02-28T23:55:35.791" v="1597" actId="20577"/>
        <pc:sldMkLst>
          <pc:docMk/>
          <pc:sldMk cId="1393518529" sldId="300"/>
        </pc:sldMkLst>
        <pc:spChg chg="mod">
          <ac:chgData name="Park, Jieun" userId="3710c449-77a5-404f-a11b-9544c0aefbb1" providerId="ADAL" clId="{A33E1577-181D-4AF8-88D9-FFB9858A998D}" dt="2024-02-28T23:55:35.791" v="1597" actId="20577"/>
          <ac:spMkLst>
            <pc:docMk/>
            <pc:sldMk cId="1393518529" sldId="300"/>
            <ac:spMk id="10" creationId="{00000000-0000-0000-0000-000000000000}"/>
          </ac:spMkLst>
        </pc:spChg>
      </pc:sldChg>
      <pc:sldChg chg="modSp add mod">
        <pc:chgData name="Park, Jieun" userId="3710c449-77a5-404f-a11b-9544c0aefbb1" providerId="ADAL" clId="{A33E1577-181D-4AF8-88D9-FFB9858A998D}" dt="2024-02-28T20:04:48.712" v="422" actId="20577"/>
        <pc:sldMkLst>
          <pc:docMk/>
          <pc:sldMk cId="65325311" sldId="303"/>
        </pc:sldMkLst>
        <pc:spChg chg="mod">
          <ac:chgData name="Park, Jieun" userId="3710c449-77a5-404f-a11b-9544c0aefbb1" providerId="ADAL" clId="{A33E1577-181D-4AF8-88D9-FFB9858A998D}" dt="2024-02-28T20:02:49.174" v="110" actId="20577"/>
          <ac:spMkLst>
            <pc:docMk/>
            <pc:sldMk cId="65325311" sldId="303"/>
            <ac:spMk id="9" creationId="{00000000-0000-0000-0000-000000000000}"/>
          </ac:spMkLst>
        </pc:spChg>
        <pc:spChg chg="mod">
          <ac:chgData name="Park, Jieun" userId="3710c449-77a5-404f-a11b-9544c0aefbb1" providerId="ADAL" clId="{A33E1577-181D-4AF8-88D9-FFB9858A998D}" dt="2024-02-28T20:04:48.712" v="422" actId="20577"/>
          <ac:spMkLst>
            <pc:docMk/>
            <pc:sldMk cId="65325311" sldId="303"/>
            <ac:spMk id="10" creationId="{00000000-0000-0000-0000-000000000000}"/>
          </ac:spMkLst>
        </pc:spChg>
      </pc:sldChg>
      <pc:sldChg chg="addSp delSp modSp add mod ord setBg modClrScheme chgLayout">
        <pc:chgData name="Park, Jieun" userId="3710c449-77a5-404f-a11b-9544c0aefbb1" providerId="ADAL" clId="{A33E1577-181D-4AF8-88D9-FFB9858A998D}" dt="2024-02-28T23:38:41.895" v="1451" actId="27636"/>
        <pc:sldMkLst>
          <pc:docMk/>
          <pc:sldMk cId="317318590" sldId="304"/>
        </pc:sldMkLst>
        <pc:spChg chg="ord">
          <ac:chgData name="Park, Jieun" userId="3710c449-77a5-404f-a11b-9544c0aefbb1" providerId="ADAL" clId="{A33E1577-181D-4AF8-88D9-FFB9858A998D}" dt="2024-02-28T20:59:04.178" v="553" actId="26606"/>
          <ac:spMkLst>
            <pc:docMk/>
            <pc:sldMk cId="317318590" sldId="304"/>
            <ac:spMk id="5" creationId="{00000000-0000-0000-0000-000000000000}"/>
          </ac:spMkLst>
        </pc:spChg>
        <pc:spChg chg="add del mod ord">
          <ac:chgData name="Park, Jieun" userId="3710c449-77a5-404f-a11b-9544c0aefbb1" providerId="ADAL" clId="{A33E1577-181D-4AF8-88D9-FFB9858A998D}" dt="2024-02-28T21:11:56.894" v="714" actId="931"/>
          <ac:spMkLst>
            <pc:docMk/>
            <pc:sldMk cId="317318590" sldId="304"/>
            <ac:spMk id="7" creationId="{EFBC84BE-DFD0-B9A0-4B7E-D7D493898F95}"/>
          </ac:spMkLst>
        </pc:spChg>
        <pc:spChg chg="mod ord">
          <ac:chgData name="Park, Jieun" userId="3710c449-77a5-404f-a11b-9544c0aefbb1" providerId="ADAL" clId="{A33E1577-181D-4AF8-88D9-FFB9858A998D}" dt="2024-02-28T21:11:34.625" v="710" actId="14100"/>
          <ac:spMkLst>
            <pc:docMk/>
            <pc:sldMk cId="317318590" sldId="304"/>
            <ac:spMk id="9" creationId="{00000000-0000-0000-0000-000000000000}"/>
          </ac:spMkLst>
        </pc:spChg>
        <pc:spChg chg="mod ord">
          <ac:chgData name="Park, Jieun" userId="3710c449-77a5-404f-a11b-9544c0aefbb1" providerId="ADAL" clId="{A33E1577-181D-4AF8-88D9-FFB9858A998D}" dt="2024-02-28T23:38:41.895" v="1451" actId="27636"/>
          <ac:spMkLst>
            <pc:docMk/>
            <pc:sldMk cId="317318590" sldId="304"/>
            <ac:spMk id="10" creationId="{00000000-0000-0000-0000-000000000000}"/>
          </ac:spMkLst>
        </pc:spChg>
        <pc:spChg chg="add del">
          <ac:chgData name="Park, Jieun" userId="3710c449-77a5-404f-a11b-9544c0aefbb1" providerId="ADAL" clId="{A33E1577-181D-4AF8-88D9-FFB9858A998D}" dt="2024-02-28T20:59:04.178" v="553" actId="26606"/>
          <ac:spMkLst>
            <pc:docMk/>
            <pc:sldMk cId="317318590" sldId="304"/>
            <ac:spMk id="15" creationId="{5EBC18B6-E5C3-4AD1-97A4-E6A3477A0BB9}"/>
          </ac:spMkLst>
        </pc:spChg>
        <pc:spChg chg="add del">
          <ac:chgData name="Park, Jieun" userId="3710c449-77a5-404f-a11b-9544c0aefbb1" providerId="ADAL" clId="{A33E1577-181D-4AF8-88D9-FFB9858A998D}" dt="2024-02-28T20:59:04.178" v="553" actId="26606"/>
          <ac:spMkLst>
            <pc:docMk/>
            <pc:sldMk cId="317318590" sldId="304"/>
            <ac:spMk id="17" creationId="{136A4AB6-B72B-4CC6-ADCF-BE807B6C3D71}"/>
          </ac:spMkLst>
        </pc:spChg>
        <pc:spChg chg="add del">
          <ac:chgData name="Park, Jieun" userId="3710c449-77a5-404f-a11b-9544c0aefbb1" providerId="ADAL" clId="{A33E1577-181D-4AF8-88D9-FFB9858A998D}" dt="2024-02-28T20:59:04.178" v="553" actId="26606"/>
          <ac:spMkLst>
            <pc:docMk/>
            <pc:sldMk cId="317318590" sldId="304"/>
            <ac:spMk id="19" creationId="{B35D540D-9486-4236-952A-F72DC52D79BF}"/>
          </ac:spMkLst>
        </pc:spChg>
        <pc:picChg chg="add del mod modCrop">
          <ac:chgData name="Park, Jieun" userId="3710c449-77a5-404f-a11b-9544c0aefbb1" providerId="ADAL" clId="{A33E1577-181D-4AF8-88D9-FFB9858A998D}" dt="2024-02-28T21:00:35.572" v="560" actId="478"/>
          <ac:picMkLst>
            <pc:docMk/>
            <pc:sldMk cId="317318590" sldId="304"/>
            <ac:picMk id="3" creationId="{14D79CA3-5728-54B6-CF92-2E9BE691809F}"/>
          </ac:picMkLst>
        </pc:picChg>
        <pc:picChg chg="mod ord">
          <ac:chgData name="Park, Jieun" userId="3710c449-77a5-404f-a11b-9544c0aefbb1" providerId="ADAL" clId="{A33E1577-181D-4AF8-88D9-FFB9858A998D}" dt="2024-02-28T20:59:04.178" v="553" actId="26606"/>
          <ac:picMkLst>
            <pc:docMk/>
            <pc:sldMk cId="317318590" sldId="304"/>
            <ac:picMk id="4" creationId="{00000000-0000-0000-0000-000000000000}"/>
          </ac:picMkLst>
        </pc:picChg>
        <pc:picChg chg="mod">
          <ac:chgData name="Park, Jieun" userId="3710c449-77a5-404f-a11b-9544c0aefbb1" providerId="ADAL" clId="{A33E1577-181D-4AF8-88D9-FFB9858A998D}" dt="2024-02-28T20:59:04.178" v="553" actId="26606"/>
          <ac:picMkLst>
            <pc:docMk/>
            <pc:sldMk cId="317318590" sldId="304"/>
            <ac:picMk id="6" creationId="{00000000-0000-0000-0000-000000000000}"/>
          </ac:picMkLst>
        </pc:picChg>
        <pc:picChg chg="add mod modCrop">
          <ac:chgData name="Park, Jieun" userId="3710c449-77a5-404f-a11b-9544c0aefbb1" providerId="ADAL" clId="{A33E1577-181D-4AF8-88D9-FFB9858A998D}" dt="2024-02-28T21:13:11.549" v="728" actId="14100"/>
          <ac:picMkLst>
            <pc:docMk/>
            <pc:sldMk cId="317318590" sldId="304"/>
            <ac:picMk id="11" creationId="{C1B0C364-137C-0466-BC76-0188F5DAF9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04B5D-B356-45C7-80CB-930E6D07ED5C}" type="datetimeFigureOut">
              <a:rPr lang="en-US" smtClean="0"/>
              <a:t>2/28/2024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32BF9-ADAC-486A-BC85-12D5ADE05A9E}" type="slidenum">
              <a:rPr lang="en-US" smtClean="0"/>
              <a:t>‹#›</a:t>
            </a:fld>
            <a:endParaRPr lang="en-US"/>
          </a:p>
        </p:txBody>
      </p:sp>
    </p:spTree>
    <p:extLst>
      <p:ext uri="{BB962C8B-B14F-4D97-AF65-F5344CB8AC3E}">
        <p14:creationId xmlns:p14="http://schemas.microsoft.com/office/powerpoint/2010/main" val="425569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a:t>
            </a:fld>
            <a:endParaRPr lang="en-US"/>
          </a:p>
        </p:txBody>
      </p:sp>
    </p:spTree>
    <p:extLst>
      <p:ext uri="{BB962C8B-B14F-4D97-AF65-F5344CB8AC3E}">
        <p14:creationId xmlns:p14="http://schemas.microsoft.com/office/powerpoint/2010/main" val="306647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10</a:t>
            </a:fld>
            <a:endParaRPr lang="en-US"/>
          </a:p>
        </p:txBody>
      </p:sp>
    </p:spTree>
    <p:extLst>
      <p:ext uri="{BB962C8B-B14F-4D97-AF65-F5344CB8AC3E}">
        <p14:creationId xmlns:p14="http://schemas.microsoft.com/office/powerpoint/2010/main" val="140184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11</a:t>
            </a:fld>
            <a:endParaRPr lang="en-US"/>
          </a:p>
        </p:txBody>
      </p:sp>
    </p:spTree>
    <p:extLst>
      <p:ext uri="{BB962C8B-B14F-4D97-AF65-F5344CB8AC3E}">
        <p14:creationId xmlns:p14="http://schemas.microsoft.com/office/powerpoint/2010/main" val="2329028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12</a:t>
            </a:fld>
            <a:endParaRPr lang="en-US"/>
          </a:p>
        </p:txBody>
      </p:sp>
    </p:spTree>
    <p:extLst>
      <p:ext uri="{BB962C8B-B14F-4D97-AF65-F5344CB8AC3E}">
        <p14:creationId xmlns:p14="http://schemas.microsoft.com/office/powerpoint/2010/main" val="46854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13</a:t>
            </a:fld>
            <a:endParaRPr lang="en-US"/>
          </a:p>
        </p:txBody>
      </p:sp>
    </p:spTree>
    <p:extLst>
      <p:ext uri="{BB962C8B-B14F-4D97-AF65-F5344CB8AC3E}">
        <p14:creationId xmlns:p14="http://schemas.microsoft.com/office/powerpoint/2010/main" val="271914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14</a:t>
            </a:fld>
            <a:endParaRPr lang="en-US"/>
          </a:p>
        </p:txBody>
      </p:sp>
    </p:spTree>
    <p:extLst>
      <p:ext uri="{BB962C8B-B14F-4D97-AF65-F5344CB8AC3E}">
        <p14:creationId xmlns:p14="http://schemas.microsoft.com/office/powerpoint/2010/main" val="16744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15</a:t>
            </a:fld>
            <a:endParaRPr lang="en-US"/>
          </a:p>
        </p:txBody>
      </p:sp>
    </p:spTree>
    <p:extLst>
      <p:ext uri="{BB962C8B-B14F-4D97-AF65-F5344CB8AC3E}">
        <p14:creationId xmlns:p14="http://schemas.microsoft.com/office/powerpoint/2010/main" val="206598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16</a:t>
            </a:fld>
            <a:endParaRPr lang="en-US"/>
          </a:p>
        </p:txBody>
      </p:sp>
    </p:spTree>
    <p:extLst>
      <p:ext uri="{BB962C8B-B14F-4D97-AF65-F5344CB8AC3E}">
        <p14:creationId xmlns:p14="http://schemas.microsoft.com/office/powerpoint/2010/main" val="105490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17</a:t>
            </a:fld>
            <a:endParaRPr lang="en-US"/>
          </a:p>
        </p:txBody>
      </p:sp>
    </p:spTree>
    <p:extLst>
      <p:ext uri="{BB962C8B-B14F-4D97-AF65-F5344CB8AC3E}">
        <p14:creationId xmlns:p14="http://schemas.microsoft.com/office/powerpoint/2010/main" val="221015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18</a:t>
            </a:fld>
            <a:endParaRPr lang="en-US"/>
          </a:p>
        </p:txBody>
      </p:sp>
    </p:spTree>
    <p:extLst>
      <p:ext uri="{BB962C8B-B14F-4D97-AF65-F5344CB8AC3E}">
        <p14:creationId xmlns:p14="http://schemas.microsoft.com/office/powerpoint/2010/main" val="3749933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19</a:t>
            </a:fld>
            <a:endParaRPr lang="en-US"/>
          </a:p>
        </p:txBody>
      </p:sp>
    </p:spTree>
    <p:extLst>
      <p:ext uri="{BB962C8B-B14F-4D97-AF65-F5344CB8AC3E}">
        <p14:creationId xmlns:p14="http://schemas.microsoft.com/office/powerpoint/2010/main" val="287643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a:t>
            </a:fld>
            <a:endParaRPr lang="en-US"/>
          </a:p>
        </p:txBody>
      </p:sp>
    </p:spTree>
    <p:extLst>
      <p:ext uri="{BB962C8B-B14F-4D97-AF65-F5344CB8AC3E}">
        <p14:creationId xmlns:p14="http://schemas.microsoft.com/office/powerpoint/2010/main" val="269873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20</a:t>
            </a:fld>
            <a:endParaRPr lang="en-US"/>
          </a:p>
        </p:txBody>
      </p:sp>
    </p:spTree>
    <p:extLst>
      <p:ext uri="{BB962C8B-B14F-4D97-AF65-F5344CB8AC3E}">
        <p14:creationId xmlns:p14="http://schemas.microsoft.com/office/powerpoint/2010/main" val="3305474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21</a:t>
            </a:fld>
            <a:endParaRPr lang="en-US"/>
          </a:p>
        </p:txBody>
      </p:sp>
    </p:spTree>
    <p:extLst>
      <p:ext uri="{BB962C8B-B14F-4D97-AF65-F5344CB8AC3E}">
        <p14:creationId xmlns:p14="http://schemas.microsoft.com/office/powerpoint/2010/main" val="411757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22</a:t>
            </a:fld>
            <a:endParaRPr lang="en-US"/>
          </a:p>
        </p:txBody>
      </p:sp>
    </p:spTree>
    <p:extLst>
      <p:ext uri="{BB962C8B-B14F-4D97-AF65-F5344CB8AC3E}">
        <p14:creationId xmlns:p14="http://schemas.microsoft.com/office/powerpoint/2010/main" val="559124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23</a:t>
            </a:fld>
            <a:endParaRPr lang="en-US"/>
          </a:p>
        </p:txBody>
      </p:sp>
    </p:spTree>
    <p:extLst>
      <p:ext uri="{BB962C8B-B14F-4D97-AF65-F5344CB8AC3E}">
        <p14:creationId xmlns:p14="http://schemas.microsoft.com/office/powerpoint/2010/main" val="658873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24</a:t>
            </a:fld>
            <a:endParaRPr lang="en-US"/>
          </a:p>
        </p:txBody>
      </p:sp>
    </p:spTree>
    <p:extLst>
      <p:ext uri="{BB962C8B-B14F-4D97-AF65-F5344CB8AC3E}">
        <p14:creationId xmlns:p14="http://schemas.microsoft.com/office/powerpoint/2010/main" val="2760052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25</a:t>
            </a:fld>
            <a:endParaRPr lang="en-US"/>
          </a:p>
        </p:txBody>
      </p:sp>
    </p:spTree>
    <p:extLst>
      <p:ext uri="{BB962C8B-B14F-4D97-AF65-F5344CB8AC3E}">
        <p14:creationId xmlns:p14="http://schemas.microsoft.com/office/powerpoint/2010/main" val="3660167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26</a:t>
            </a:fld>
            <a:endParaRPr lang="en-US"/>
          </a:p>
        </p:txBody>
      </p:sp>
    </p:spTree>
    <p:extLst>
      <p:ext uri="{BB962C8B-B14F-4D97-AF65-F5344CB8AC3E}">
        <p14:creationId xmlns:p14="http://schemas.microsoft.com/office/powerpoint/2010/main" val="4212815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27</a:t>
            </a:fld>
            <a:endParaRPr lang="en-US"/>
          </a:p>
        </p:txBody>
      </p:sp>
    </p:spTree>
    <p:extLst>
      <p:ext uri="{BB962C8B-B14F-4D97-AF65-F5344CB8AC3E}">
        <p14:creationId xmlns:p14="http://schemas.microsoft.com/office/powerpoint/2010/main" val="520506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28</a:t>
            </a:fld>
            <a:endParaRPr lang="en-US"/>
          </a:p>
        </p:txBody>
      </p:sp>
    </p:spTree>
    <p:extLst>
      <p:ext uri="{BB962C8B-B14F-4D97-AF65-F5344CB8AC3E}">
        <p14:creationId xmlns:p14="http://schemas.microsoft.com/office/powerpoint/2010/main" val="4256377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29</a:t>
            </a:fld>
            <a:endParaRPr lang="en-US"/>
          </a:p>
        </p:txBody>
      </p:sp>
    </p:spTree>
    <p:extLst>
      <p:ext uri="{BB962C8B-B14F-4D97-AF65-F5344CB8AC3E}">
        <p14:creationId xmlns:p14="http://schemas.microsoft.com/office/powerpoint/2010/main" val="134270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3</a:t>
            </a:fld>
            <a:endParaRPr lang="en-US"/>
          </a:p>
        </p:txBody>
      </p:sp>
    </p:spTree>
    <p:extLst>
      <p:ext uri="{BB962C8B-B14F-4D97-AF65-F5344CB8AC3E}">
        <p14:creationId xmlns:p14="http://schemas.microsoft.com/office/powerpoint/2010/main" val="302070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4</a:t>
            </a:fld>
            <a:endParaRPr lang="en-US"/>
          </a:p>
        </p:txBody>
      </p:sp>
    </p:spTree>
    <p:extLst>
      <p:ext uri="{BB962C8B-B14F-4D97-AF65-F5344CB8AC3E}">
        <p14:creationId xmlns:p14="http://schemas.microsoft.com/office/powerpoint/2010/main" val="190130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5</a:t>
            </a:fld>
            <a:endParaRPr lang="en-US"/>
          </a:p>
        </p:txBody>
      </p:sp>
    </p:spTree>
    <p:extLst>
      <p:ext uri="{BB962C8B-B14F-4D97-AF65-F5344CB8AC3E}">
        <p14:creationId xmlns:p14="http://schemas.microsoft.com/office/powerpoint/2010/main" val="160206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6</a:t>
            </a:fld>
            <a:endParaRPr lang="en-US"/>
          </a:p>
        </p:txBody>
      </p:sp>
    </p:spTree>
    <p:extLst>
      <p:ext uri="{BB962C8B-B14F-4D97-AF65-F5344CB8AC3E}">
        <p14:creationId xmlns:p14="http://schemas.microsoft.com/office/powerpoint/2010/main" val="179089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7</a:t>
            </a:fld>
            <a:endParaRPr lang="en-US"/>
          </a:p>
        </p:txBody>
      </p:sp>
    </p:spTree>
    <p:extLst>
      <p:ext uri="{BB962C8B-B14F-4D97-AF65-F5344CB8AC3E}">
        <p14:creationId xmlns:p14="http://schemas.microsoft.com/office/powerpoint/2010/main" val="336154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8</a:t>
            </a:fld>
            <a:endParaRPr lang="en-US"/>
          </a:p>
        </p:txBody>
      </p:sp>
    </p:spTree>
    <p:extLst>
      <p:ext uri="{BB962C8B-B14F-4D97-AF65-F5344CB8AC3E}">
        <p14:creationId xmlns:p14="http://schemas.microsoft.com/office/powerpoint/2010/main" val="76777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F32BF9-ADAC-486A-BC85-12D5ADE05A9E}" type="slidenum">
              <a:rPr lang="en-US" smtClean="0"/>
              <a:t>9</a:t>
            </a:fld>
            <a:endParaRPr lang="en-US"/>
          </a:p>
        </p:txBody>
      </p:sp>
    </p:spTree>
    <p:extLst>
      <p:ext uri="{BB962C8B-B14F-4D97-AF65-F5344CB8AC3E}">
        <p14:creationId xmlns:p14="http://schemas.microsoft.com/office/powerpoint/2010/main" val="421448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169790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68381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372590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07302-6160-4A95-822F-DAA9022A91B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2456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07302-6160-4A95-822F-DAA9022A91B1}"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73668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507302-6160-4A95-822F-DAA9022A91B1}"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103654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07302-6160-4A95-822F-DAA9022A91B1}"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1368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07302-6160-4A95-822F-DAA9022A91B1}"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335223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07302-6160-4A95-822F-DAA9022A91B1}"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1944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07302-6160-4A95-822F-DAA9022A91B1}"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245227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507302-6160-4A95-822F-DAA9022A91B1}"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EA9AF-C796-4C27-A7A3-D10A17CAED7D}" type="slidenum">
              <a:rPr lang="en-US" smtClean="0"/>
              <a:t>‹#›</a:t>
            </a:fld>
            <a:endParaRPr lang="en-US"/>
          </a:p>
        </p:txBody>
      </p:sp>
    </p:spTree>
    <p:extLst>
      <p:ext uri="{BB962C8B-B14F-4D97-AF65-F5344CB8AC3E}">
        <p14:creationId xmlns:p14="http://schemas.microsoft.com/office/powerpoint/2010/main" val="43750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7302-6160-4A95-822F-DAA9022A91B1}" type="datetimeFigureOut">
              <a:rPr lang="en-US" smtClean="0"/>
              <a:t>2/28/2024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EA9AF-C796-4C27-A7A3-D10A17CAED7D}" type="slidenum">
              <a:rPr lang="en-US" smtClean="0"/>
              <a:t>‹#›</a:t>
            </a:fld>
            <a:endParaRPr lang="en-US"/>
          </a:p>
        </p:txBody>
      </p:sp>
    </p:spTree>
    <p:extLst>
      <p:ext uri="{BB962C8B-B14F-4D97-AF65-F5344CB8AC3E}">
        <p14:creationId xmlns:p14="http://schemas.microsoft.com/office/powerpoint/2010/main" val="3231539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hyperlink" Target="http://mesanet.mesa-air.com/TechPubs/" TargetMode="Externa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3.tmp"/><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7" name="Title 6"/>
          <p:cNvSpPr>
            <a:spLocks noGrp="1"/>
          </p:cNvSpPr>
          <p:nvPr>
            <p:ph type="ctrTitle"/>
          </p:nvPr>
        </p:nvSpPr>
        <p:spPr>
          <a:xfrm>
            <a:off x="685800" y="215689"/>
            <a:ext cx="7772400" cy="1266878"/>
          </a:xfrm>
          <a:solidFill>
            <a:schemeClr val="bg2">
              <a:alpha val="80000"/>
            </a:schemeClr>
          </a:solidFill>
        </p:spPr>
        <p:txBody>
          <a:bodyPr anchor="ctr">
            <a:noAutofit/>
          </a:bodyPr>
          <a:lstStyle/>
          <a:p>
            <a:r>
              <a:rPr lang="en-US" sz="4600" dirty="0"/>
              <a:t>Mesa Airlines, Inc.</a:t>
            </a:r>
            <a:br>
              <a:rPr lang="en-US" sz="4600" dirty="0"/>
            </a:br>
            <a:r>
              <a:rPr lang="en-US" sz="4600" dirty="0"/>
              <a:t>Fuel Basics Course</a:t>
            </a:r>
          </a:p>
        </p:txBody>
      </p:sp>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89434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Smoking</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algn="ctr">
              <a:spcBef>
                <a:spcPts val="0"/>
              </a:spcBef>
              <a:buFont typeface="Wingdings" panose="05000000000000000000" pitchFamily="2" charset="2"/>
              <a:buChar char="Q"/>
            </a:pPr>
            <a:endParaRPr lang="en-US" sz="600" dirty="0"/>
          </a:p>
          <a:p>
            <a:pPr algn="ctr">
              <a:spcBef>
                <a:spcPts val="1200"/>
              </a:spcBef>
              <a:spcAft>
                <a:spcPts val="1200"/>
              </a:spcAft>
              <a:buFont typeface="Wingdings" panose="05000000000000000000" pitchFamily="2" charset="2"/>
              <a:buChar char="Q"/>
            </a:pPr>
            <a:r>
              <a:rPr lang="en-US" dirty="0"/>
              <a:t>Smoking is prohibited within and around 50 ft. of fueling trucks or equipment, aircraft, where fueling equipment is stored and within 50 ft. of the fuel farm or any fuel storage facilities.</a:t>
            </a:r>
          </a:p>
          <a:p>
            <a:pPr marL="0" indent="0" algn="ctr">
              <a:spcBef>
                <a:spcPts val="1200"/>
              </a:spcBef>
              <a:spcAft>
                <a:spcPts val="1200"/>
              </a:spcAft>
              <a:buNone/>
            </a:pPr>
            <a:endParaRPr lang="en-US" dirty="0"/>
          </a:p>
          <a:p>
            <a:pPr algn="ctr">
              <a:spcBef>
                <a:spcPts val="1200"/>
              </a:spcBef>
              <a:spcAft>
                <a:spcPts val="1200"/>
              </a:spcAft>
              <a:buFont typeface="Wingdings" panose="05000000000000000000" pitchFamily="2" charset="2"/>
              <a:buChar char="Q"/>
            </a:pPr>
            <a:r>
              <a:rPr lang="en-US" dirty="0"/>
              <a:t>Smoking, or any open flame, could ignite fuel vapors that are close by and cause a fire or explosion that leads to injury or death.</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49387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Lightning</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228600" lvl="1">
              <a:spcBef>
                <a:spcPts val="1200"/>
              </a:spcBef>
              <a:spcAft>
                <a:spcPts val="1200"/>
              </a:spcAft>
              <a:buFont typeface="Wingdings" panose="05000000000000000000" pitchFamily="2" charset="2"/>
              <a:buChar char="Q"/>
            </a:pPr>
            <a:r>
              <a:rPr lang="en-US" sz="2600" dirty="0"/>
              <a:t>Fueling operations shall be suspended where lightning is present in the immediate vicinity of the airport.</a:t>
            </a:r>
          </a:p>
          <a:p>
            <a:pPr marL="228600" lvl="1">
              <a:spcBef>
                <a:spcPts val="1200"/>
              </a:spcBef>
              <a:spcAft>
                <a:spcPts val="1200"/>
              </a:spcAft>
              <a:buFont typeface="Wingdings" panose="05000000000000000000" pitchFamily="2" charset="2"/>
              <a:buChar char="Q"/>
            </a:pPr>
            <a:r>
              <a:rPr lang="en-US" sz="2600" dirty="0"/>
              <a:t>Each location shall have established criteria for when fueling operations will be suspended due to lightning detected in range of the airport.</a:t>
            </a:r>
          </a:p>
          <a:p>
            <a:pPr marL="228600" lvl="1">
              <a:spcBef>
                <a:spcPts val="1200"/>
              </a:spcBef>
              <a:spcAft>
                <a:spcPts val="1200"/>
              </a:spcAft>
              <a:buFont typeface="Wingdings" panose="05000000000000000000" pitchFamily="2" charset="2"/>
              <a:buChar char="Q"/>
            </a:pPr>
            <a:r>
              <a:rPr lang="en-US" sz="2600" dirty="0"/>
              <a:t>Fueling must not recommence until the lightning is no longer detected near the airport for a period of time, as determined by the local policy.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38128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Static Electricity</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228600" lvl="1">
              <a:spcBef>
                <a:spcPts val="1200"/>
              </a:spcBef>
              <a:spcAft>
                <a:spcPts val="1200"/>
              </a:spcAft>
              <a:buFont typeface="Wingdings" panose="05000000000000000000" pitchFamily="2" charset="2"/>
              <a:buChar char="Q"/>
            </a:pPr>
            <a:r>
              <a:rPr lang="en-US" sz="2500" dirty="0"/>
              <a:t>Static electricity is energy that is built up from friction that can be discharged as sparks or an electric current.</a:t>
            </a:r>
          </a:p>
          <a:p>
            <a:pPr marL="228600" lvl="1">
              <a:spcBef>
                <a:spcPts val="1200"/>
              </a:spcBef>
              <a:spcAft>
                <a:spcPts val="1200"/>
              </a:spcAft>
              <a:buFont typeface="Wingdings" panose="05000000000000000000" pitchFamily="2" charset="2"/>
              <a:buChar char="Q"/>
            </a:pPr>
            <a:r>
              <a:rPr lang="en-US" sz="2500" dirty="0"/>
              <a:t>It’s important to be aware that static electricity could cause a fire of explosion if electrostatic bonding precautions are not followed.</a:t>
            </a:r>
          </a:p>
          <a:p>
            <a:pPr marL="228600" lvl="1">
              <a:spcBef>
                <a:spcPts val="1200"/>
              </a:spcBef>
              <a:spcAft>
                <a:spcPts val="1200"/>
              </a:spcAft>
              <a:buFont typeface="Wingdings" panose="05000000000000000000" pitchFamily="2" charset="2"/>
              <a:buChar char="Q"/>
            </a:pPr>
            <a:r>
              <a:rPr lang="en-US" sz="2500" dirty="0"/>
              <a:t>In later lessons, you’ll learn aircraft-specific locations to bond the fuel tender and aircraft. This bond ensures that static build-up from the aircraft or the fuel tender does not create a spark when fueling.</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22416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Agent Precautions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228600" lvl="1">
              <a:spcBef>
                <a:spcPts val="1200"/>
              </a:spcBef>
              <a:spcAft>
                <a:spcPts val="1200"/>
              </a:spcAft>
              <a:buFont typeface="Wingdings" panose="05000000000000000000" pitchFamily="2" charset="2"/>
              <a:buChar char="Q"/>
            </a:pPr>
            <a:r>
              <a:rPr lang="en-US" sz="2500" dirty="0"/>
              <a:t>Matches and cigarette lighters will not be carried by any person engaged in fueling operations.</a:t>
            </a:r>
          </a:p>
          <a:p>
            <a:pPr marL="228600" lvl="1">
              <a:spcBef>
                <a:spcPts val="1200"/>
              </a:spcBef>
              <a:spcAft>
                <a:spcPts val="1200"/>
              </a:spcAft>
              <a:buFont typeface="Wingdings" panose="05000000000000000000" pitchFamily="2" charset="2"/>
              <a:buChar char="Q"/>
            </a:pPr>
            <a:r>
              <a:rPr lang="en-US" sz="2500" dirty="0"/>
              <a:t>Remove any loose objects that could potentially fall into fuel tanks.</a:t>
            </a:r>
          </a:p>
          <a:p>
            <a:pPr marL="228600" lvl="1">
              <a:spcBef>
                <a:spcPts val="1200"/>
              </a:spcBef>
              <a:spcAft>
                <a:spcPts val="1200"/>
              </a:spcAft>
              <a:buFont typeface="Wingdings" panose="05000000000000000000" pitchFamily="2" charset="2"/>
              <a:buChar char="Q"/>
            </a:pPr>
            <a:r>
              <a:rPr lang="en-US" sz="2500" dirty="0"/>
              <a:t>Never wear clothing made of wool or nylon or other synthetic fabrics. These can build up large amounts of static electricity.</a:t>
            </a:r>
          </a:p>
          <a:p>
            <a:pPr marL="228600" lvl="1">
              <a:spcBef>
                <a:spcPts val="1200"/>
              </a:spcBef>
              <a:spcAft>
                <a:spcPts val="1200"/>
              </a:spcAft>
              <a:buFont typeface="Wingdings" panose="05000000000000000000" pitchFamily="2" charset="2"/>
              <a:buChar char="Q"/>
            </a:pPr>
            <a:r>
              <a:rPr lang="en-US" sz="2500" dirty="0"/>
              <a:t>Only wear non-sparking shoes, without any metal spokes or nails located within the base of the shoe.</a:t>
            </a:r>
          </a:p>
          <a:p>
            <a:pPr marL="228600" lvl="1">
              <a:spcBef>
                <a:spcPts val="1200"/>
              </a:spcBef>
              <a:spcAft>
                <a:spcPts val="1200"/>
              </a:spcAft>
              <a:buFont typeface="Wingdings" panose="05000000000000000000" pitchFamily="2" charset="2"/>
              <a:buChar char="Q"/>
            </a:pPr>
            <a:endParaRPr lang="en-US" sz="25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18090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normAutofit fontScale="90000"/>
          </a:bodyPr>
          <a:lstStyle/>
          <a:p>
            <a:r>
              <a:rPr lang="en-US" dirty="0"/>
              <a:t>Conditions Prohibited During Fueling</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fontScale="92500" lnSpcReduction="10000"/>
          </a:bodyPr>
          <a:lstStyle/>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Maintenance work requiring an open flame or other ignition source.</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Use of equipment such as flare pots, open flame lights, welding torches, exposed flame heaters, drills or buffers within 50 ft. of the aircraft.</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External power should not be connected or disconnected during fuel servicing.</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Aircraft engines must never be operated or running during fuel servicing. All engines must be shut down during fueling.</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41138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Fire Extinguishers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dirty="0">
                <a:solidFill>
                  <a:prstClr val="black"/>
                </a:solidFill>
              </a:rPr>
              <a:t>Fire extinguisher requirements for fueling equipment and fuel servicing operations:</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Hydrant Carts: One (1) 20 lbs. (9 kg) BC Extinguisher.</a:t>
            </a:r>
          </a:p>
          <a:p>
            <a:pPr marL="457200" lvl="1" indent="0" algn="ctr">
              <a:lnSpc>
                <a:spcPct val="100000"/>
              </a:lnSpc>
              <a:spcBef>
                <a:spcPts val="1200"/>
              </a:spcBef>
              <a:spcAft>
                <a:spcPts val="1200"/>
              </a:spcAft>
              <a:buNone/>
            </a:pPr>
            <a:r>
              <a:rPr lang="en-US" sz="2000" dirty="0">
                <a:solidFill>
                  <a:prstClr val="black"/>
                </a:solidFill>
              </a:rPr>
              <a:t>Hydrant carts in Canada are required to have two (2) 20 lbs. BC rated extinguishers.</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Tanker Trucks: Two (2) 20 lbs. (9 kg) BC Fire Extinguishers, mounted on opposite sides.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33749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Using a Guide Person</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sz="2600" dirty="0">
                <a:solidFill>
                  <a:prstClr val="black"/>
                </a:solidFill>
              </a:rPr>
              <a:t>A guide person must be used when backing fueling equipment up to or away from aircraft in tight spaces.</a:t>
            </a:r>
          </a:p>
          <a:p>
            <a:pPr marL="800100" lvl="1" indent="-342900">
              <a:lnSpc>
                <a:spcPct val="100000"/>
              </a:lnSpc>
              <a:spcBef>
                <a:spcPts val="1200"/>
              </a:spcBef>
              <a:spcAft>
                <a:spcPts val="1200"/>
              </a:spcAft>
              <a:buFont typeface="Wingdings" panose="05000000000000000000" pitchFamily="2" charset="2"/>
              <a:buChar char="Q"/>
            </a:pPr>
            <a:r>
              <a:rPr lang="en-US" sz="2200" dirty="0">
                <a:solidFill>
                  <a:prstClr val="black"/>
                </a:solidFill>
              </a:rPr>
              <a:t>This includes anytime a fuel truck is backing out around an aircraft’s wing or must navigate between parked aircraft.</a:t>
            </a:r>
          </a:p>
          <a:p>
            <a:pPr marL="342900" lvl="0" indent="-342900">
              <a:lnSpc>
                <a:spcPct val="100000"/>
              </a:lnSpc>
              <a:spcBef>
                <a:spcPts val="1200"/>
              </a:spcBef>
              <a:spcAft>
                <a:spcPts val="1200"/>
              </a:spcAft>
              <a:buFont typeface="Wingdings" panose="05000000000000000000" pitchFamily="2" charset="2"/>
              <a:buChar char="Q"/>
            </a:pPr>
            <a:r>
              <a:rPr lang="en-US" sz="2600" dirty="0">
                <a:solidFill>
                  <a:prstClr val="black"/>
                </a:solidFill>
              </a:rPr>
              <a:t>The guide person must remain in the line of sight of the fuel truck driver and provide directions to the driver to ensure the truck remains clear of the aircraft and any other obstacles.</a:t>
            </a:r>
          </a:p>
          <a:p>
            <a:pPr marL="342900" lvl="0" indent="-342900">
              <a:lnSpc>
                <a:spcPct val="100000"/>
              </a:lnSpc>
              <a:spcBef>
                <a:spcPct val="20000"/>
              </a:spcBef>
              <a:spcAft>
                <a:spcPts val="600"/>
              </a:spcAft>
              <a:buFont typeface="Wingdings" panose="05000000000000000000" pitchFamily="2" charset="2"/>
              <a:buChar char="Q"/>
            </a:pPr>
            <a:endParaRPr lang="en-US" sz="2600" dirty="0">
              <a:solidFill>
                <a:prstClr val="black"/>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40760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Approaching Mesa Aircraft</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fontScale="92500" lnSpcReduction="20000"/>
          </a:bodyPr>
          <a:lstStyle/>
          <a:p>
            <a:pPr marL="342900" lvl="0" indent="-342900">
              <a:lnSpc>
                <a:spcPct val="100000"/>
              </a:lnSpc>
              <a:spcBef>
                <a:spcPct val="20000"/>
              </a:spcBef>
              <a:spcAft>
                <a:spcPts val="600"/>
              </a:spcAft>
              <a:buFont typeface="Wingdings" panose="05000000000000000000" pitchFamily="2" charset="2"/>
              <a:buChar char="Q"/>
            </a:pPr>
            <a:r>
              <a:rPr lang="en-US" sz="2600" dirty="0">
                <a:solidFill>
                  <a:prstClr val="black"/>
                </a:solidFill>
              </a:rPr>
              <a:t>Ensure the area around the aircraft is clear and that both engines have been shut down. The flight crew will turn off the rotating beacon lights on the aircraft once this occurs.</a:t>
            </a:r>
          </a:p>
          <a:p>
            <a:pPr marL="342900" lvl="0" indent="-342900">
              <a:lnSpc>
                <a:spcPct val="100000"/>
              </a:lnSpc>
              <a:spcBef>
                <a:spcPct val="20000"/>
              </a:spcBef>
              <a:spcAft>
                <a:spcPts val="600"/>
              </a:spcAft>
              <a:buFont typeface="Wingdings" panose="05000000000000000000" pitchFamily="2" charset="2"/>
              <a:buChar char="Q"/>
            </a:pPr>
            <a:r>
              <a:rPr lang="en-US" sz="2600" dirty="0">
                <a:solidFill>
                  <a:prstClr val="black"/>
                </a:solidFill>
              </a:rPr>
              <a:t>Before getting close to the aircraft, test the brakes and ensure they are operating. The truck must remain under control of the operator at all times.</a:t>
            </a:r>
          </a:p>
          <a:p>
            <a:pPr marL="342900" lvl="0" indent="-342900">
              <a:lnSpc>
                <a:spcPct val="100000"/>
              </a:lnSpc>
              <a:spcBef>
                <a:spcPct val="20000"/>
              </a:spcBef>
              <a:spcAft>
                <a:spcPts val="600"/>
              </a:spcAft>
              <a:buFont typeface="Wingdings" panose="05000000000000000000" pitchFamily="2" charset="2"/>
              <a:buChar char="Q"/>
            </a:pPr>
            <a:r>
              <a:rPr lang="en-US" sz="2600" dirty="0">
                <a:solidFill>
                  <a:prstClr val="black"/>
                </a:solidFill>
              </a:rPr>
              <a:t>Ensure the aircraft is chocked and, if visible, that the aircraft marshaller has received confirmation of the aircraft parking brake being set.</a:t>
            </a:r>
          </a:p>
          <a:p>
            <a:pPr marL="342900" lvl="0" indent="-342900">
              <a:lnSpc>
                <a:spcPct val="100000"/>
              </a:lnSpc>
              <a:spcBef>
                <a:spcPct val="20000"/>
              </a:spcBef>
              <a:spcAft>
                <a:spcPts val="600"/>
              </a:spcAft>
              <a:buFont typeface="Wingdings" panose="05000000000000000000" pitchFamily="2" charset="2"/>
              <a:buChar char="Q"/>
            </a:pPr>
            <a:r>
              <a:rPr lang="en-US" sz="2600" dirty="0">
                <a:solidFill>
                  <a:prstClr val="black"/>
                </a:solidFill>
              </a:rPr>
              <a:t>When approaching a parked aircraft with a fueling truck, do not exceed a speed at which a stop can be safely made with the hand (parking) brake.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41087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Parking Near Mesa Aircraft</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sz="2600" dirty="0">
                <a:solidFill>
                  <a:prstClr val="black"/>
                </a:solidFill>
              </a:rPr>
              <a:t>For CRJ aircraft, do not park within the Safety Diamond (left). For E-175 aircraft, never park within the 3 ft. no-drive zone (right).</a:t>
            </a:r>
          </a:p>
          <a:p>
            <a:pPr marL="0" lvl="0" indent="0">
              <a:lnSpc>
                <a:spcPct val="100000"/>
              </a:lnSpc>
              <a:spcBef>
                <a:spcPct val="20000"/>
              </a:spcBef>
              <a:spcAft>
                <a:spcPts val="600"/>
              </a:spcAft>
              <a:buNone/>
            </a:pPr>
            <a:endParaRPr lang="en-US" sz="2600" dirty="0">
              <a:solidFill>
                <a:prstClr val="black"/>
              </a:solidFill>
            </a:endParaRPr>
          </a:p>
        </p:txBody>
      </p:sp>
      <p:pic>
        <p:nvPicPr>
          <p:cNvPr id="3" name="Picture 2"/>
          <p:cNvPicPr>
            <a:picLocks noChangeAspect="1"/>
          </p:cNvPicPr>
          <p:nvPr/>
        </p:nvPicPr>
        <p:blipFill>
          <a:blip r:embed="rId5"/>
          <a:stretch>
            <a:fillRect/>
          </a:stretch>
        </p:blipFill>
        <p:spPr>
          <a:xfrm>
            <a:off x="4827306" y="2573347"/>
            <a:ext cx="3432738" cy="30602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pic>
        <p:nvPicPr>
          <p:cNvPr id="2" name="Picture 1"/>
          <p:cNvPicPr>
            <a:picLocks noChangeAspect="1"/>
          </p:cNvPicPr>
          <p:nvPr/>
        </p:nvPicPr>
        <p:blipFill>
          <a:blip r:embed="rId7"/>
          <a:stretch>
            <a:fillRect/>
          </a:stretch>
        </p:blipFill>
        <p:spPr>
          <a:xfrm>
            <a:off x="843176" y="2861262"/>
            <a:ext cx="3769604" cy="2772356"/>
          </a:xfrm>
          <a:prstGeom prst="rect">
            <a:avLst/>
          </a:prstGeom>
        </p:spPr>
      </p:pic>
    </p:spTree>
    <p:custDataLst>
      <p:tags r:id="rId1"/>
    </p:custDataLst>
    <p:extLst>
      <p:ext uri="{BB962C8B-B14F-4D97-AF65-F5344CB8AC3E}">
        <p14:creationId xmlns:p14="http://schemas.microsoft.com/office/powerpoint/2010/main" val="403276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Parking Near Mesa Aircraft</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Never position a fuel truck in a way that permits exhaust from the truck to be under any part of the wing or engine nacelle.</a:t>
            </a:r>
          </a:p>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Do not park fuel equipment within 10 ft. (3 m) of the fuel tank vents.</a:t>
            </a:r>
          </a:p>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Ensure a clear path of egress is maintained from the aircraft exits and that the fuel truck would not obstruct an evacuation.</a:t>
            </a:r>
          </a:p>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When possible, position the fueling vehicle so that it may be rapidly driven or towed away from the aircraft in the event of an emergency.</a:t>
            </a:r>
          </a:p>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Keep sufficient space between the fuel truck and any potential obstacle to firefighting equipment in the event of a fire or explosion.</a:t>
            </a:r>
          </a:p>
          <a:p>
            <a:pPr marL="342900" lvl="0" indent="-342900">
              <a:lnSpc>
                <a:spcPct val="100000"/>
              </a:lnSpc>
              <a:spcBef>
                <a:spcPct val="20000"/>
              </a:spcBef>
              <a:spcAft>
                <a:spcPts val="600"/>
              </a:spcAft>
              <a:buFont typeface="Wingdings" panose="05000000000000000000" pitchFamily="2" charset="2"/>
              <a:buChar char="Q"/>
            </a:pPr>
            <a:r>
              <a:rPr lang="en-US" sz="2000" dirty="0">
                <a:solidFill>
                  <a:prstClr val="black"/>
                </a:solidFill>
              </a:rPr>
              <a:t>Equipment must never be parked in a manner which could result in damage to an aircraft or other equipment.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88520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628650" y="339634"/>
            <a:ext cx="7886700" cy="5331231"/>
          </a:xfrm>
          <a:solidFill>
            <a:schemeClr val="bg2">
              <a:alpha val="80000"/>
            </a:schemeClr>
          </a:solidFill>
        </p:spPr>
        <p:txBody>
          <a:bodyPr>
            <a:normAutofit/>
          </a:bodyPr>
          <a:lstStyle/>
          <a:p>
            <a:pPr marL="0" indent="0" algn="ctr">
              <a:spcBef>
                <a:spcPts val="1200"/>
              </a:spcBef>
              <a:spcAft>
                <a:spcPts val="1200"/>
              </a:spcAft>
              <a:buNone/>
            </a:pPr>
            <a:r>
              <a:rPr lang="en-US" dirty="0"/>
              <a:t>The airport ramp can be busy with congested roadways, different pieces of ground servicing equipment, environmental hazards and various personnel working around aircraft.</a:t>
            </a:r>
          </a:p>
          <a:p>
            <a:pPr marL="0" indent="0" algn="ctr">
              <a:spcBef>
                <a:spcPts val="1200"/>
              </a:spcBef>
              <a:spcAft>
                <a:spcPts val="1200"/>
              </a:spcAft>
              <a:buNone/>
            </a:pPr>
            <a:r>
              <a:rPr lang="en-US" dirty="0"/>
              <a:t>All fuel agents must remain aware of their surroundings and notify appropriate personnel of any hazards or safety concerns, and take immediate action to correct the hazard, when able.</a:t>
            </a:r>
          </a:p>
          <a:p>
            <a:pPr marL="0" indent="0" algn="ctr">
              <a:spcBef>
                <a:spcPts val="1200"/>
              </a:spcBef>
              <a:spcAft>
                <a:spcPts val="1200"/>
              </a:spcAft>
              <a:buNone/>
            </a:pPr>
            <a:r>
              <a:rPr lang="en-US" b="1" dirty="0"/>
              <a:t>It’s important to always remain alert and aware of your surroundings to prevent accidents that could lead to people being injured, killed or damaging aircraft and ground equipment.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246172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Walking Near Mesa Aircraft</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Do not walk underneath the aircraft wing unless required for servicing. Never walk or cross underneath the aircraft fuselage.</a:t>
            </a:r>
          </a:p>
          <a:p>
            <a:pPr marL="0" lvl="0" indent="0">
              <a:lnSpc>
                <a:spcPct val="100000"/>
              </a:lnSpc>
              <a:spcBef>
                <a:spcPct val="20000"/>
              </a:spcBef>
              <a:spcAft>
                <a:spcPts val="600"/>
              </a:spcAft>
              <a:buNone/>
            </a:pPr>
            <a:endParaRPr lang="en-US" dirty="0">
              <a:solidFill>
                <a:prstClr val="black"/>
              </a:solidFill>
            </a:endParaRPr>
          </a:p>
          <a:p>
            <a:pPr marL="342900" lvl="0" indent="-342900">
              <a:lnSpc>
                <a:spcPct val="100000"/>
              </a:lnSpc>
              <a:spcBef>
                <a:spcPts val="0"/>
              </a:spcBef>
              <a:buFont typeface="Wingdings" panose="05000000000000000000" pitchFamily="2" charset="2"/>
              <a:buChar char="Q"/>
            </a:pPr>
            <a:r>
              <a:rPr lang="en-US" dirty="0">
                <a:solidFill>
                  <a:prstClr val="black"/>
                </a:solidFill>
              </a:rPr>
              <a:t>E-175 Fleet: walking is</a:t>
            </a:r>
          </a:p>
          <a:p>
            <a:pPr marL="0" lvl="0" indent="0">
              <a:lnSpc>
                <a:spcPct val="100000"/>
              </a:lnSpc>
              <a:spcBef>
                <a:spcPts val="0"/>
              </a:spcBef>
              <a:buNone/>
            </a:pPr>
            <a:r>
              <a:rPr lang="en-US" dirty="0">
                <a:solidFill>
                  <a:prstClr val="black"/>
                </a:solidFill>
              </a:rPr>
              <a:t>permitted under the wing</a:t>
            </a:r>
          </a:p>
          <a:p>
            <a:pPr marL="0" lvl="0" indent="0">
              <a:lnSpc>
                <a:spcPct val="100000"/>
              </a:lnSpc>
              <a:spcBef>
                <a:spcPts val="0"/>
              </a:spcBef>
              <a:buNone/>
            </a:pPr>
            <a:r>
              <a:rPr lang="en-US" dirty="0">
                <a:solidFill>
                  <a:prstClr val="black"/>
                </a:solidFill>
              </a:rPr>
              <a:t>as depicted in the figure.</a:t>
            </a:r>
          </a:p>
        </p:txBody>
      </p:sp>
      <p:pic>
        <p:nvPicPr>
          <p:cNvPr id="2" name="Picture 1"/>
          <p:cNvPicPr>
            <a:picLocks noChangeAspect="1"/>
          </p:cNvPicPr>
          <p:nvPr/>
        </p:nvPicPr>
        <p:blipFill>
          <a:blip r:embed="rId5"/>
          <a:stretch>
            <a:fillRect/>
          </a:stretch>
        </p:blipFill>
        <p:spPr>
          <a:xfrm>
            <a:off x="4688378" y="2667071"/>
            <a:ext cx="3566160" cy="27978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96528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Operation</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Never fuel an aircraft unless it has been chocked. Chocks prevent unintended aircraft movement.</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All fuel servicing must be done outdoors.</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Ensure the aircraft is on level ground.</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Never permit a means of egress to be removed from the aircraft while fueling is in progress. If egress is removed, fueling must be stopped immediately.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7680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Operation</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lnSpcReduction="10000"/>
          </a:bodyPr>
          <a:lstStyle/>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Never drag the fuel hose or fuel nozzle on the ground.</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Never leave the </a:t>
            </a:r>
            <a:r>
              <a:rPr lang="en-US" dirty="0" err="1">
                <a:solidFill>
                  <a:prstClr val="black"/>
                </a:solidFill>
              </a:rPr>
              <a:t>overwing</a:t>
            </a:r>
            <a:r>
              <a:rPr lang="en-US" dirty="0">
                <a:solidFill>
                  <a:prstClr val="black"/>
                </a:solidFill>
              </a:rPr>
              <a:t> nozzle unattended in the fuel filler opening.</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Never block or fix deadman controls open.</a:t>
            </a:r>
          </a:p>
          <a:p>
            <a:pPr marL="342900" lvl="0" indent="-342900">
              <a:lnSpc>
                <a:spcPct val="100000"/>
              </a:lnSpc>
              <a:spcBef>
                <a:spcPct val="20000"/>
              </a:spcBef>
              <a:spcAft>
                <a:spcPts val="600"/>
              </a:spcAft>
              <a:buFont typeface="Wingdings" panose="05000000000000000000" pitchFamily="2" charset="2"/>
              <a:buChar char="Q"/>
            </a:pPr>
            <a:r>
              <a:rPr lang="en-US" dirty="0">
                <a:solidFill>
                  <a:prstClr val="black"/>
                </a:solidFill>
              </a:rPr>
              <a:t>If an interruption occurs to fueling operations and the fueling connection cannot be attended, the aircraft fueling nozzle must be disconnected and the procedure restarted.</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39246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General Fueling Procedures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lvl="0" indent="-514350">
              <a:lnSpc>
                <a:spcPct val="100000"/>
              </a:lnSpc>
              <a:spcBef>
                <a:spcPct val="20000"/>
              </a:spcBef>
              <a:spcAft>
                <a:spcPts val="600"/>
              </a:spcAft>
              <a:buFont typeface="+mj-lt"/>
              <a:buAutoNum type="arabicPeriod"/>
            </a:pPr>
            <a:r>
              <a:rPr lang="en-US" dirty="0">
                <a:solidFill>
                  <a:prstClr val="black"/>
                </a:solidFill>
              </a:rPr>
              <a:t>Always monitor the fuel control panel for warnings and error codes displayed during the fueling operation.</a:t>
            </a:r>
          </a:p>
          <a:p>
            <a:pPr marL="514350" lvl="0" indent="-514350">
              <a:lnSpc>
                <a:spcPct val="100000"/>
              </a:lnSpc>
              <a:spcBef>
                <a:spcPct val="20000"/>
              </a:spcBef>
              <a:spcAft>
                <a:spcPts val="600"/>
              </a:spcAft>
              <a:buFont typeface="+mj-lt"/>
              <a:buAutoNum type="arabicPeriod"/>
            </a:pPr>
            <a:r>
              <a:rPr lang="en-US" dirty="0">
                <a:solidFill>
                  <a:prstClr val="black"/>
                </a:solidFill>
              </a:rPr>
              <a:t>Ensure the flight crew is prepared for and aware that the fuel serving is about to commence.</a:t>
            </a:r>
          </a:p>
          <a:p>
            <a:pPr marL="514350" lvl="0" indent="-514350">
              <a:lnSpc>
                <a:spcPct val="100000"/>
              </a:lnSpc>
              <a:spcBef>
                <a:spcPct val="20000"/>
              </a:spcBef>
              <a:spcAft>
                <a:spcPts val="600"/>
              </a:spcAft>
              <a:buFont typeface="+mj-lt"/>
              <a:buAutoNum type="arabicPeriod"/>
            </a:pPr>
            <a:r>
              <a:rPr lang="en-US" dirty="0">
                <a:solidFill>
                  <a:prstClr val="black"/>
                </a:solidFill>
              </a:rPr>
              <a:t>Ensure a GPU is connected and in use. Aircraft batteries may be used to provide power to the aircraft only if a GPU is not available.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450150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General Fueling Procedures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lvl="0" indent="-514350">
              <a:lnSpc>
                <a:spcPct val="100000"/>
              </a:lnSpc>
              <a:spcBef>
                <a:spcPct val="20000"/>
              </a:spcBef>
              <a:spcAft>
                <a:spcPts val="600"/>
              </a:spcAft>
              <a:buFont typeface="+mj-lt"/>
              <a:buAutoNum type="arabicPeriod" startAt="4"/>
            </a:pPr>
            <a:r>
              <a:rPr lang="en-US" dirty="0">
                <a:solidFill>
                  <a:prstClr val="black"/>
                </a:solidFill>
              </a:rPr>
              <a:t>Prior to making any fuel connections to the aircraft, ensure the fuel tender and aircraft have been properly bonded via an approved, fleet-specific, bonding location to prevent sparks caused by static electricity.</a:t>
            </a:r>
          </a:p>
          <a:p>
            <a:pPr marL="514350" lvl="0" indent="-514350">
              <a:lnSpc>
                <a:spcPct val="100000"/>
              </a:lnSpc>
              <a:spcBef>
                <a:spcPct val="20000"/>
              </a:spcBef>
              <a:spcAft>
                <a:spcPts val="600"/>
              </a:spcAft>
              <a:buFont typeface="+mj-lt"/>
              <a:buAutoNum type="arabicPeriod" startAt="4"/>
            </a:pPr>
            <a:r>
              <a:rPr lang="en-US" dirty="0">
                <a:solidFill>
                  <a:prstClr val="black"/>
                </a:solidFill>
              </a:rPr>
              <a:t>Verify the area beneath the aircraft is and remains free of people and equipment.</a:t>
            </a:r>
          </a:p>
          <a:p>
            <a:pPr marL="514350" lvl="0" indent="-514350">
              <a:lnSpc>
                <a:spcPct val="100000"/>
              </a:lnSpc>
              <a:spcBef>
                <a:spcPct val="20000"/>
              </a:spcBef>
              <a:spcAft>
                <a:spcPts val="600"/>
              </a:spcAft>
              <a:buFont typeface="+mj-lt"/>
              <a:buAutoNum type="arabicPeriod" startAt="4"/>
            </a:pPr>
            <a:r>
              <a:rPr lang="en-US" dirty="0">
                <a:solidFill>
                  <a:prstClr val="black"/>
                </a:solidFill>
              </a:rPr>
              <a:t>Always monitor the total fuel quantity in the main left and right fuel tanks for imbalance limits.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28096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General Fueling Procedures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lvl="0" indent="-514350">
              <a:lnSpc>
                <a:spcPct val="100000"/>
              </a:lnSpc>
              <a:spcBef>
                <a:spcPct val="20000"/>
              </a:spcBef>
              <a:spcAft>
                <a:spcPts val="600"/>
              </a:spcAft>
              <a:buFont typeface="+mj-lt"/>
              <a:buAutoNum type="arabicPeriod" startAt="7"/>
            </a:pPr>
            <a:r>
              <a:rPr lang="en-US" dirty="0">
                <a:solidFill>
                  <a:prstClr val="black"/>
                </a:solidFill>
              </a:rPr>
              <a:t>Any time a high-level tank warning is detected, stop fueling immediately to prevent overfilling the fuel tank.</a:t>
            </a:r>
          </a:p>
          <a:p>
            <a:pPr marL="514350" lvl="0" indent="-514350">
              <a:lnSpc>
                <a:spcPct val="100000"/>
              </a:lnSpc>
              <a:spcBef>
                <a:spcPct val="20000"/>
              </a:spcBef>
              <a:spcAft>
                <a:spcPts val="600"/>
              </a:spcAft>
              <a:buFont typeface="+mj-lt"/>
              <a:buAutoNum type="arabicPeriod" startAt="7"/>
            </a:pPr>
            <a:r>
              <a:rPr lang="en-US" dirty="0">
                <a:solidFill>
                  <a:prstClr val="black"/>
                </a:solidFill>
              </a:rPr>
              <a:t>Fuel in automatic mode whenever possible. If fueling in manual mode, use caution when fueling the tanks to higher capacities, especially during warm weather, as heat causes the fuel and air inside the tanks to expand and can force fuel to spill out of the tank’s vent.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39634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Fueling with Passengers Onboard</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lnSpcReduction="10000"/>
          </a:bodyPr>
          <a:lstStyle/>
          <a:p>
            <a:pPr marL="342900" lvl="0" indent="-342900">
              <a:lnSpc>
                <a:spcPct val="100000"/>
              </a:lnSpc>
              <a:spcBef>
                <a:spcPts val="1200"/>
              </a:spcBef>
              <a:spcAft>
                <a:spcPts val="1200"/>
              </a:spcAft>
              <a:buFont typeface="Wingdings" panose="05000000000000000000" pitchFamily="2" charset="2"/>
              <a:buChar char="Q"/>
            </a:pPr>
            <a:r>
              <a:rPr lang="en-US" dirty="0">
                <a:solidFill>
                  <a:prstClr val="black"/>
                </a:solidFill>
              </a:rPr>
              <a:t>Fueling of Mesa aircraft with passengers onboard at the gate is permitted when the following exists:</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The main cabin door is and remains open with the jetbridge/airstairs connected, or door-stairs extended.</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All aircraft exits, and the ground beneath them, must remain clear and available. Nothing may obstruct an aircraft exit’s path during fueling.</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Ensure a means of communication with the flight crew has been established and maintained.</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39351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Fueling with Passengers Onboard</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342900" lvl="0" indent="-342900">
              <a:lnSpc>
                <a:spcPct val="100000"/>
              </a:lnSpc>
              <a:spcBef>
                <a:spcPts val="1200"/>
              </a:spcBef>
              <a:spcAft>
                <a:spcPts val="1200"/>
              </a:spcAft>
              <a:buFont typeface="Wingdings" panose="05000000000000000000" pitchFamily="2" charset="2"/>
              <a:buChar char="Q"/>
            </a:pPr>
            <a:r>
              <a:rPr lang="en-US" dirty="0">
                <a:solidFill>
                  <a:prstClr val="black"/>
                </a:solidFill>
              </a:rPr>
              <a:t>Fueling of Mesa aircraft away from the gate is permitted when the following exists:</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All aircraft exits, and the ground beneath them, are and remain clear and available. Nothing may obstruct an aircraft exit’s path during fueling.</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All aircraft engines must be shut down.</a:t>
            </a:r>
          </a:p>
          <a:p>
            <a:pPr marL="800100" lvl="1" indent="-342900">
              <a:lnSpc>
                <a:spcPct val="100000"/>
              </a:lnSpc>
              <a:spcBef>
                <a:spcPts val="1200"/>
              </a:spcBef>
              <a:spcAft>
                <a:spcPts val="1200"/>
              </a:spcAft>
              <a:buFont typeface="Wingdings" panose="05000000000000000000" pitchFamily="2" charset="2"/>
              <a:buChar char="Q"/>
            </a:pPr>
            <a:r>
              <a:rPr lang="en-US" dirty="0">
                <a:solidFill>
                  <a:prstClr val="black"/>
                </a:solidFill>
              </a:rPr>
              <a:t>Fueling personnel must have contact with the flight crew during fueling away from the gate.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34822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Defueling Policies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Autofit/>
          </a:bodyPr>
          <a:lstStyle/>
          <a:p>
            <a:pPr marL="342900" lvl="0"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No fuel removed from an aircraft with potential contamination can be permitted to be reintroduced into any aircraft, fuel truck or fuel farm facility.</a:t>
            </a:r>
          </a:p>
          <a:p>
            <a:pPr marL="342900" lvl="0"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Fuel removed from Mesa aircraft during a defueling procedure may only be placed back into a Mesa aircraft, and must go through filtration again prior to reintroduction.</a:t>
            </a:r>
          </a:p>
          <a:p>
            <a:pPr marL="342900" lvl="0"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Prior to the reintroduction of fuel, the following must occur:</a:t>
            </a:r>
          </a:p>
          <a:p>
            <a:pPr marL="800100" lvl="1"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Fuel will be filtered in accordance with the ATA 103, or equivalent standard.</a:t>
            </a:r>
          </a:p>
          <a:p>
            <a:pPr marL="800100" lvl="1"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All defuel equipment must be visually inspected prior to each defueling operation to ensure that it is free from evidence of microbial growth or contamination.</a:t>
            </a:r>
          </a:p>
          <a:p>
            <a:pPr marL="342900" lvl="0"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Normal suction defueling for aircraft may be performed by the fuel vendor without the assistance of maintenance personnel. All other defueling operations are required to be performed by, or under the direct control of, Mesa maintenance personnel.</a:t>
            </a:r>
          </a:p>
          <a:p>
            <a:pPr marL="342900" lvl="0" indent="-342900">
              <a:lnSpc>
                <a:spcPct val="100000"/>
              </a:lnSpc>
              <a:spcBef>
                <a:spcPts val="600"/>
              </a:spcBef>
              <a:spcAft>
                <a:spcPts val="600"/>
              </a:spcAft>
              <a:buFont typeface="Wingdings" panose="05000000000000000000" pitchFamily="2" charset="2"/>
              <a:buChar char="Q"/>
            </a:pPr>
            <a:r>
              <a:rPr lang="en-US" sz="1600" dirty="0">
                <a:solidFill>
                  <a:prstClr val="black"/>
                </a:solidFill>
              </a:rPr>
              <a:t>Fuel removed from an aircraft because of possible contamination shall be held in quarantine until laboratory tests have been performed to determine its acceptability.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85116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Basics</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0" indent="0" algn="ctr">
              <a:buNone/>
            </a:pPr>
            <a:endParaRPr lang="en-US" dirty="0"/>
          </a:p>
          <a:p>
            <a:pPr marL="0" indent="0" algn="ctr">
              <a:buNone/>
            </a:pPr>
            <a:endParaRPr lang="en-US" dirty="0"/>
          </a:p>
          <a:p>
            <a:pPr marL="0" indent="0" algn="ctr">
              <a:buNone/>
            </a:pPr>
            <a:r>
              <a:rPr lang="en-US" dirty="0"/>
              <a:t>Please continue to the Fuel Basics test. A score of 75% or higher is required to pass.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61265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Mesa Airlines, Inc. Manual #310</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lstStyle/>
          <a:p>
            <a:pPr>
              <a:buFont typeface="Wingdings" panose="05000000000000000000" pitchFamily="2" charset="2"/>
              <a:buChar char="Q"/>
            </a:pPr>
            <a:r>
              <a:rPr lang="en-US" dirty="0"/>
              <a:t>All fueling policies and procedures can be found in the Mesa Fuel Manual (Manual #310) which is available online on the Mesa TechPubs page:</a:t>
            </a:r>
          </a:p>
          <a:p>
            <a:pPr marL="0" indent="0" algn="ctr">
              <a:spcBef>
                <a:spcPts val="1200"/>
              </a:spcBef>
              <a:spcAft>
                <a:spcPts val="600"/>
              </a:spcAft>
              <a:buNone/>
            </a:pPr>
            <a:r>
              <a:rPr lang="en-US" dirty="0">
                <a:hlinkClick r:id="rId5"/>
              </a:rPr>
              <a:t>http://employeeportal.mesa-air.com/TechPubs/</a:t>
            </a:r>
            <a:endParaRPr lang="en-US" dirty="0"/>
          </a:p>
          <a:p>
            <a:pPr>
              <a:buFont typeface="Wingdings" panose="05000000000000000000" pitchFamily="2" charset="2"/>
              <a:buChar char="Q"/>
            </a:pPr>
            <a:endParaRPr lang="en-US" dirty="0"/>
          </a:p>
          <a:p>
            <a:pPr marL="0" indent="0">
              <a:buNone/>
            </a:pPr>
            <a:endParaRPr lang="en-US" dirty="0"/>
          </a:p>
          <a:p>
            <a:pPr>
              <a:buFont typeface="Wingdings" panose="05000000000000000000" pitchFamily="2" charset="2"/>
              <a:buChar char="Q"/>
            </a:pPr>
            <a:r>
              <a:rPr lang="en-US" dirty="0"/>
              <a:t>The policies and procedures in the Fuel Manual </a:t>
            </a:r>
            <a:r>
              <a:rPr lang="en-US" b="1" dirty="0"/>
              <a:t>must</a:t>
            </a:r>
            <a:r>
              <a:rPr lang="en-US" dirty="0"/>
              <a:t> be adhered to when fueling Mesa aircraft.</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
        <p:nvSpPr>
          <p:cNvPr id="8" name="TextBox 7"/>
          <p:cNvSpPr txBox="1"/>
          <p:nvPr/>
        </p:nvSpPr>
        <p:spPr>
          <a:xfrm rot="10800000" flipV="1">
            <a:off x="2544747" y="3495196"/>
            <a:ext cx="4054506" cy="442674"/>
          </a:xfrm>
          <a:prstGeom prst="flowChartAlternateProcess">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dirty="0"/>
              <a:t>Note: A login is </a:t>
            </a:r>
            <a:r>
              <a:rPr lang="en-US" sz="2000" u="sng" dirty="0"/>
              <a:t>not</a:t>
            </a:r>
            <a:r>
              <a:rPr lang="en-US" sz="2000" dirty="0"/>
              <a:t> required. </a:t>
            </a:r>
          </a:p>
        </p:txBody>
      </p:sp>
    </p:spTree>
    <p:custDataLst>
      <p:tags r:id="rId1"/>
    </p:custDataLst>
    <p:extLst>
      <p:ext uri="{BB962C8B-B14F-4D97-AF65-F5344CB8AC3E}">
        <p14:creationId xmlns:p14="http://schemas.microsoft.com/office/powerpoint/2010/main" val="42472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Mesa Airlines, Inc. Manual #310</a:t>
            </a:r>
          </a:p>
        </p:txBody>
      </p:sp>
      <p:sp>
        <p:nvSpPr>
          <p:cNvPr id="10" name="Content Placeholder 9"/>
          <p:cNvSpPr>
            <a:spLocks noGrp="1"/>
          </p:cNvSpPr>
          <p:nvPr>
            <p:ph idx="1"/>
          </p:nvPr>
        </p:nvSpPr>
        <p:spPr>
          <a:xfrm>
            <a:off x="628650" y="1319527"/>
            <a:ext cx="7886700" cy="4438722"/>
          </a:xfrm>
          <a:solidFill>
            <a:schemeClr val="bg2">
              <a:alpha val="80000"/>
            </a:schemeClr>
          </a:solidFill>
        </p:spPr>
        <p:txBody>
          <a:bodyPr>
            <a:normAutofit/>
          </a:bodyPr>
          <a:lstStyle/>
          <a:p>
            <a:pPr marL="0" indent="0">
              <a:spcBef>
                <a:spcPts val="1200"/>
              </a:spcBef>
              <a:spcAft>
                <a:spcPts val="1200"/>
              </a:spcAft>
              <a:buNone/>
            </a:pPr>
            <a:r>
              <a:rPr lang="en-US" sz="3000" dirty="0"/>
              <a:t>Always use the most current revision of the Mesa Fuel Manual from the Mesa TechPubs website.</a:t>
            </a:r>
          </a:p>
          <a:p>
            <a:pPr>
              <a:spcBef>
                <a:spcPts val="1200"/>
              </a:spcBef>
              <a:spcAft>
                <a:spcPts val="1200"/>
              </a:spcAft>
              <a:buFont typeface="Wingdings" panose="05000000000000000000" pitchFamily="2" charset="2"/>
              <a:buChar char="Q"/>
            </a:pPr>
            <a:r>
              <a:rPr lang="en-US" sz="2400" dirty="0"/>
              <a:t>Fuel Vendor Responsibilities are in </a:t>
            </a:r>
            <a:r>
              <a:rPr lang="en-US" sz="2400" i="1" dirty="0"/>
              <a:t>Chapter #1 Section 1.5</a:t>
            </a:r>
            <a:r>
              <a:rPr lang="en-US" sz="2400" dirty="0"/>
              <a:t>.</a:t>
            </a:r>
          </a:p>
          <a:p>
            <a:pPr>
              <a:spcBef>
                <a:spcPts val="1200"/>
              </a:spcBef>
              <a:spcAft>
                <a:spcPts val="1200"/>
              </a:spcAft>
              <a:buFont typeface="Wingdings" panose="05000000000000000000" pitchFamily="2" charset="2"/>
              <a:buChar char="Q"/>
            </a:pPr>
            <a:r>
              <a:rPr lang="en-US" sz="2400" dirty="0"/>
              <a:t>General precautions and procedures are in </a:t>
            </a:r>
            <a:r>
              <a:rPr lang="en-US" sz="2400" i="1" dirty="0"/>
              <a:t>Chapter #2</a:t>
            </a:r>
            <a:r>
              <a:rPr lang="en-US" sz="2400" dirty="0"/>
              <a:t>.</a:t>
            </a:r>
          </a:p>
          <a:p>
            <a:pPr>
              <a:spcBef>
                <a:spcPts val="1200"/>
              </a:spcBef>
              <a:spcAft>
                <a:spcPts val="1200"/>
              </a:spcAft>
              <a:buFont typeface="Wingdings" panose="05000000000000000000" pitchFamily="2" charset="2"/>
              <a:buChar char="Q"/>
            </a:pPr>
            <a:r>
              <a:rPr lang="en-US" sz="2400" dirty="0"/>
              <a:t>Procedures for the CRJ aircraft fleet are in </a:t>
            </a:r>
            <a:r>
              <a:rPr lang="en-US" sz="2400" i="1" dirty="0"/>
              <a:t>Chapter #3</a:t>
            </a:r>
            <a:r>
              <a:rPr lang="en-US" sz="2400" dirty="0"/>
              <a:t>.</a:t>
            </a:r>
          </a:p>
          <a:p>
            <a:pPr>
              <a:spcBef>
                <a:spcPts val="1200"/>
              </a:spcBef>
              <a:spcAft>
                <a:spcPts val="1200"/>
              </a:spcAft>
              <a:buFont typeface="Wingdings" panose="05000000000000000000" pitchFamily="2" charset="2"/>
              <a:buChar char="Q"/>
            </a:pPr>
            <a:r>
              <a:rPr lang="en-US" sz="2400" dirty="0"/>
              <a:t>Procedures for the E-175 aircraft are in </a:t>
            </a:r>
            <a:r>
              <a:rPr lang="en-US" sz="2400" i="1" dirty="0"/>
              <a:t>Chapter #4</a:t>
            </a:r>
            <a:r>
              <a:rPr lang="en-US" sz="2400" dirty="0"/>
              <a: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
        <p:nvSpPr>
          <p:cNvPr id="7" name="TextBox 6"/>
          <p:cNvSpPr txBox="1"/>
          <p:nvPr/>
        </p:nvSpPr>
        <p:spPr>
          <a:xfrm>
            <a:off x="809368" y="4823384"/>
            <a:ext cx="7525264" cy="715089"/>
          </a:xfrm>
          <a:prstGeom prst="roundRect">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ALL PERSONNEL </a:t>
            </a:r>
            <a:r>
              <a:rPr lang="en-US" b="1" dirty="0"/>
              <a:t>MUST</a:t>
            </a:r>
            <a:r>
              <a:rPr lang="en-US" dirty="0"/>
              <a:t> FOLLOW ALL POLICIES AND PROCEDURES OF THE FUEL MANUAL WHEN FUELING MESA AIRLINES, INC. AIRCRAFT.</a:t>
            </a:r>
          </a:p>
        </p:txBody>
      </p:sp>
    </p:spTree>
    <p:custDataLst>
      <p:tags r:id="rId1"/>
    </p:custDataLst>
    <p:extLst>
      <p:ext uri="{BB962C8B-B14F-4D97-AF65-F5344CB8AC3E}">
        <p14:creationId xmlns:p14="http://schemas.microsoft.com/office/powerpoint/2010/main" val="278247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Fuel Vendor Responsibility</a:t>
            </a:r>
          </a:p>
        </p:txBody>
      </p:sp>
      <p:sp>
        <p:nvSpPr>
          <p:cNvPr id="10" name="Content Placeholder 9"/>
          <p:cNvSpPr>
            <a:spLocks noGrp="1"/>
          </p:cNvSpPr>
          <p:nvPr>
            <p:ph idx="1"/>
          </p:nvPr>
        </p:nvSpPr>
        <p:spPr>
          <a:xfrm>
            <a:off x="628650" y="1319527"/>
            <a:ext cx="7886700" cy="4438722"/>
          </a:xfrm>
          <a:solidFill>
            <a:schemeClr val="bg2">
              <a:alpha val="80000"/>
            </a:schemeClr>
          </a:solidFill>
        </p:spPr>
        <p:txBody>
          <a:bodyPr>
            <a:normAutofit/>
          </a:bodyPr>
          <a:lstStyle/>
          <a:p>
            <a:pPr marL="0" indent="0">
              <a:spcBef>
                <a:spcPts val="1200"/>
              </a:spcBef>
              <a:spcAft>
                <a:spcPts val="1200"/>
              </a:spcAft>
              <a:buNone/>
            </a:pPr>
            <a:r>
              <a:rPr lang="en-US" sz="3000" dirty="0"/>
              <a:t>Always use the most current revision of the Mesa Fuel Manual from the Mesa TechPubs website.</a:t>
            </a:r>
          </a:p>
          <a:p>
            <a:pPr>
              <a:spcBef>
                <a:spcPts val="1200"/>
              </a:spcBef>
              <a:spcAft>
                <a:spcPts val="1200"/>
              </a:spcAft>
              <a:buFont typeface="Wingdings" panose="05000000000000000000" pitchFamily="2" charset="2"/>
              <a:buChar char="Q"/>
            </a:pPr>
            <a:r>
              <a:rPr lang="en-US" sz="2400" dirty="0"/>
              <a:t>Any fuel vendor employee that is Mesa trained and qualified to perform the fuel servicing functions is designated as the person responsible during fueling operations. The fueler’s employer will be the responsible organization.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
        <p:nvSpPr>
          <p:cNvPr id="7" name="TextBox 6"/>
          <p:cNvSpPr txBox="1"/>
          <p:nvPr/>
        </p:nvSpPr>
        <p:spPr>
          <a:xfrm>
            <a:off x="809368" y="4823384"/>
            <a:ext cx="7525264" cy="715089"/>
          </a:xfrm>
          <a:prstGeom prst="roundRect">
            <a:avLst/>
          </a:pr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ALL PERSONNEL </a:t>
            </a:r>
            <a:r>
              <a:rPr lang="en-US" b="1" dirty="0"/>
              <a:t>MUST</a:t>
            </a:r>
            <a:r>
              <a:rPr lang="en-US" dirty="0"/>
              <a:t> FOLLOW ALL POLICIES AND PROCEDURES OF THE FUEL MANUAL WHEN FUELING MESA AIRLINES, INC. AIRCRAFT.</a:t>
            </a:r>
          </a:p>
        </p:txBody>
      </p:sp>
    </p:spTree>
    <p:custDataLst>
      <p:tags r:id="rId1"/>
    </p:custDataLst>
    <p:extLst>
      <p:ext uri="{BB962C8B-B14F-4D97-AF65-F5344CB8AC3E}">
        <p14:creationId xmlns:p14="http://schemas.microsoft.com/office/powerpoint/2010/main" val="6532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60422"/>
            <a:ext cx="7886700" cy="977318"/>
          </a:xfrm>
          <a:solidFill>
            <a:schemeClr val="bg2">
              <a:alpha val="80000"/>
            </a:schemeClr>
          </a:solidFill>
        </p:spPr>
        <p:txBody>
          <a:bodyPr/>
          <a:lstStyle/>
          <a:p>
            <a:r>
              <a:rPr lang="en-US" dirty="0"/>
              <a:t>SMS G.O.A.L.S.</a:t>
            </a:r>
          </a:p>
        </p:txBody>
      </p:sp>
      <p:sp>
        <p:nvSpPr>
          <p:cNvPr id="10" name="Content Placeholder 9"/>
          <p:cNvSpPr>
            <a:spLocks noGrp="1"/>
          </p:cNvSpPr>
          <p:nvPr>
            <p:ph sz="half" idx="1"/>
          </p:nvPr>
        </p:nvSpPr>
        <p:spPr>
          <a:xfrm>
            <a:off x="4629150" y="1205598"/>
            <a:ext cx="3886199" cy="4560477"/>
          </a:xfrm>
          <a:solidFill>
            <a:schemeClr val="bg2">
              <a:alpha val="80000"/>
            </a:schemeClr>
          </a:solidFill>
        </p:spPr>
        <p:txBody>
          <a:bodyPr>
            <a:normAutofit fontScale="92500" lnSpcReduction="20000"/>
          </a:bodyPr>
          <a:lstStyle/>
          <a:p>
            <a:pPr algn="ctr">
              <a:spcBef>
                <a:spcPts val="0"/>
              </a:spcBef>
              <a:buFont typeface="Wingdings" panose="05000000000000000000" pitchFamily="2" charset="2"/>
              <a:buChar char="Q"/>
            </a:pPr>
            <a:endParaRPr lang="en-US" sz="400" dirty="0"/>
          </a:p>
          <a:p>
            <a:pPr marL="0" indent="0">
              <a:spcBef>
                <a:spcPts val="600"/>
              </a:spcBef>
              <a:spcAft>
                <a:spcPts val="600"/>
              </a:spcAft>
              <a:buNone/>
            </a:pPr>
            <a:r>
              <a:rPr lang="en-US" sz="1800" dirty="0"/>
              <a:t>All safety hazards concerning Mesa’s operation must be reported to Mesa’s Quality Assurance Department or the Safety Department.</a:t>
            </a:r>
          </a:p>
          <a:p>
            <a:pPr>
              <a:spcBef>
                <a:spcPts val="600"/>
              </a:spcBef>
              <a:spcAft>
                <a:spcPts val="600"/>
              </a:spcAft>
            </a:pPr>
            <a:r>
              <a:rPr lang="en-US" sz="1400" dirty="0"/>
              <a:t>G – Goal of SMS: The goal of SMS is to manage risk as low as possible</a:t>
            </a:r>
          </a:p>
          <a:p>
            <a:pPr>
              <a:spcBef>
                <a:spcPts val="600"/>
              </a:spcBef>
              <a:spcAft>
                <a:spcPts val="600"/>
              </a:spcAft>
            </a:pPr>
            <a:r>
              <a:rPr lang="en-US" sz="1400" dirty="0"/>
              <a:t>O – Ownership: Understanding how your role contributes to Mesa’s overall safety</a:t>
            </a:r>
          </a:p>
          <a:p>
            <a:pPr>
              <a:spcBef>
                <a:spcPts val="600"/>
              </a:spcBef>
              <a:spcAft>
                <a:spcPts val="600"/>
              </a:spcAft>
            </a:pPr>
            <a:r>
              <a:rPr lang="en-US" sz="1400" dirty="0"/>
              <a:t>A – Accountable Executive: Mesa’s Accountable Executive is our Chief Executive Officer</a:t>
            </a:r>
          </a:p>
          <a:p>
            <a:pPr>
              <a:spcBef>
                <a:spcPts val="600"/>
              </a:spcBef>
              <a:spcAft>
                <a:spcPts val="600"/>
              </a:spcAft>
            </a:pPr>
            <a:r>
              <a:rPr lang="en-US" sz="1400" dirty="0"/>
              <a:t>L – Look for hazards proactively (unsafe acts or conditions)</a:t>
            </a:r>
          </a:p>
          <a:p>
            <a:pPr>
              <a:spcBef>
                <a:spcPts val="600"/>
              </a:spcBef>
              <a:spcAft>
                <a:spcPts val="600"/>
              </a:spcAft>
            </a:pPr>
            <a:r>
              <a:rPr lang="en-US" sz="1400" dirty="0"/>
              <a:t>S – Say Something: Report hazards to the safety department</a:t>
            </a:r>
          </a:p>
          <a:p>
            <a:pPr marL="0" indent="0" algn="ctr">
              <a:spcBef>
                <a:spcPts val="600"/>
              </a:spcBef>
              <a:spcAft>
                <a:spcPts val="300"/>
              </a:spcAft>
              <a:buNone/>
            </a:pPr>
            <a:r>
              <a:rPr lang="en-US" sz="1400" b="1" u="sng" dirty="0"/>
              <a:t>Reports can be sent to:</a:t>
            </a:r>
          </a:p>
          <a:p>
            <a:pPr marL="0" indent="0">
              <a:spcBef>
                <a:spcPts val="600"/>
              </a:spcBef>
              <a:spcAft>
                <a:spcPts val="600"/>
              </a:spcAft>
              <a:buNone/>
            </a:pPr>
            <a:r>
              <a:rPr lang="en-US" sz="1400" dirty="0"/>
              <a:t>Mesa Maintenance Quality Assurance Department: </a:t>
            </a:r>
            <a:r>
              <a:rPr lang="en-US" sz="1400" b="1" dirty="0"/>
              <a:t>fuel@mesa-air.com</a:t>
            </a:r>
          </a:p>
          <a:p>
            <a:pPr marL="0" indent="0">
              <a:lnSpc>
                <a:spcPct val="110000"/>
              </a:lnSpc>
              <a:spcBef>
                <a:spcPts val="600"/>
              </a:spcBef>
              <a:buNone/>
            </a:pPr>
            <a:r>
              <a:rPr lang="en-US" sz="1400" dirty="0"/>
              <a:t>Mesa Safety Department:</a:t>
            </a:r>
          </a:p>
          <a:p>
            <a:pPr marL="0" indent="0">
              <a:spcBef>
                <a:spcPts val="600"/>
              </a:spcBef>
              <a:buNone/>
            </a:pPr>
            <a:r>
              <a:rPr lang="en-US" sz="1400" b="1" dirty="0"/>
              <a:t>mesasafety@mesa-air.com / 800-732-7384</a:t>
            </a:r>
          </a:p>
        </p:txBody>
      </p:sp>
      <p:pic>
        <p:nvPicPr>
          <p:cNvPr id="11" name="Content Placeholder 10" descr="A screenshot of a computer&#10;&#10;Description automatically generated">
            <a:extLst>
              <a:ext uri="{FF2B5EF4-FFF2-40B4-BE49-F238E27FC236}">
                <a16:creationId xmlns:a16="http://schemas.microsoft.com/office/drawing/2014/main" id="{C1B0C364-137C-0466-BC76-0188F5DAF97F}"/>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23710" t="8693" r="23865" b="454"/>
          <a:stretch/>
        </p:blipFill>
        <p:spPr>
          <a:xfrm>
            <a:off x="628650" y="1205598"/>
            <a:ext cx="3886200" cy="4560477"/>
          </a:xfr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1731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Safety Reporting</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algn="ctr">
              <a:spcBef>
                <a:spcPts val="0"/>
              </a:spcBef>
              <a:buFont typeface="Wingdings" panose="05000000000000000000" pitchFamily="2" charset="2"/>
              <a:buChar char="Q"/>
            </a:pPr>
            <a:endParaRPr lang="en-US" sz="500" dirty="0"/>
          </a:p>
          <a:p>
            <a:pPr marL="0" indent="0" algn="ctr">
              <a:spcBef>
                <a:spcPts val="1200"/>
              </a:spcBef>
              <a:spcAft>
                <a:spcPts val="1200"/>
              </a:spcAft>
              <a:buNone/>
            </a:pPr>
            <a:r>
              <a:rPr lang="en-US" sz="2400" dirty="0"/>
              <a:t>All safety hazards concerning Mesa’s operation should be reported to Mesa’s Quality Assurance Department or the Safety Department.</a:t>
            </a:r>
          </a:p>
          <a:p>
            <a:pPr marL="0" indent="0">
              <a:spcBef>
                <a:spcPts val="600"/>
              </a:spcBef>
              <a:spcAft>
                <a:spcPts val="600"/>
              </a:spcAft>
              <a:buNone/>
            </a:pPr>
            <a:r>
              <a:rPr lang="en-US" sz="2000" dirty="0"/>
              <a:t>Hazards can include:</a:t>
            </a:r>
          </a:p>
          <a:p>
            <a:pPr>
              <a:spcBef>
                <a:spcPts val="600"/>
              </a:spcBef>
              <a:spcAft>
                <a:spcPts val="600"/>
              </a:spcAft>
            </a:pPr>
            <a:r>
              <a:rPr lang="en-US" sz="2000" dirty="0"/>
              <a:t>Policy and procedural noncompliance</a:t>
            </a:r>
          </a:p>
          <a:p>
            <a:pPr>
              <a:spcBef>
                <a:spcPts val="600"/>
              </a:spcBef>
              <a:spcAft>
                <a:spcPts val="600"/>
              </a:spcAft>
            </a:pPr>
            <a:r>
              <a:rPr lang="en-US" sz="2000" dirty="0"/>
              <a:t>Unsafe practices</a:t>
            </a:r>
          </a:p>
          <a:p>
            <a:pPr>
              <a:spcBef>
                <a:spcPts val="600"/>
              </a:spcBef>
              <a:spcAft>
                <a:spcPts val="600"/>
              </a:spcAft>
            </a:pPr>
            <a:r>
              <a:rPr lang="en-US" sz="2000" dirty="0"/>
              <a:t>Situations that could impact the safety of flight and/or individuals</a:t>
            </a:r>
          </a:p>
          <a:p>
            <a:pPr marL="0" indent="0" algn="ctr">
              <a:spcBef>
                <a:spcPts val="600"/>
              </a:spcBef>
              <a:buNone/>
            </a:pPr>
            <a:r>
              <a:rPr lang="en-US" sz="2000" dirty="0"/>
              <a:t>Reports can be sent to:</a:t>
            </a:r>
          </a:p>
          <a:p>
            <a:pPr marL="0" indent="0" algn="ctr">
              <a:spcBef>
                <a:spcPts val="600"/>
              </a:spcBef>
              <a:spcAft>
                <a:spcPts val="600"/>
              </a:spcAft>
              <a:buNone/>
            </a:pPr>
            <a:r>
              <a:rPr lang="en-US" sz="2000" dirty="0"/>
              <a:t>Maintenance Quality Assurance Department: </a:t>
            </a:r>
            <a:r>
              <a:rPr lang="en-US" sz="2000" b="1" dirty="0"/>
              <a:t>fuel@mesa-air.com</a:t>
            </a:r>
          </a:p>
          <a:p>
            <a:pPr marL="0" indent="0" algn="ctr">
              <a:spcBef>
                <a:spcPts val="600"/>
              </a:spcBef>
              <a:spcAft>
                <a:spcPts val="600"/>
              </a:spcAft>
              <a:buNone/>
            </a:pPr>
            <a:r>
              <a:rPr lang="en-US" sz="2000" dirty="0"/>
              <a:t>Safety Department: </a:t>
            </a:r>
            <a:r>
              <a:rPr lang="en-US" sz="2000" b="1" dirty="0"/>
              <a:t>mesasafety@mesa-air.com / 800-732-7384</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372174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Fire - Emergency Response</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a:bodyPr>
          <a:lstStyle/>
          <a:p>
            <a:pPr marL="514350" indent="-514350">
              <a:spcBef>
                <a:spcPts val="1200"/>
              </a:spcBef>
              <a:spcAft>
                <a:spcPts val="1200"/>
              </a:spcAft>
              <a:buFont typeface="+mj-lt"/>
              <a:buAutoNum type="arabicPeriod"/>
            </a:pPr>
            <a:r>
              <a:rPr lang="en-US" b="1" dirty="0">
                <a:solidFill>
                  <a:srgbClr val="FF0000"/>
                </a:solidFill>
              </a:rPr>
              <a:t>STOP FUELING IMMEDIATELY </a:t>
            </a:r>
            <a:r>
              <a:rPr lang="en-US" dirty="0"/>
              <a:t>- use the emergency shut-off mechanism if necessary.</a:t>
            </a:r>
          </a:p>
          <a:p>
            <a:pPr marL="514350" indent="-514350">
              <a:spcBef>
                <a:spcPts val="1200"/>
              </a:spcBef>
              <a:spcAft>
                <a:spcPts val="1200"/>
              </a:spcAft>
              <a:buFont typeface="+mj-lt"/>
              <a:buAutoNum type="arabicPeriod"/>
            </a:pPr>
            <a:r>
              <a:rPr lang="en-US" dirty="0"/>
              <a:t>Notify the flight crew and direct an evacuation.</a:t>
            </a:r>
          </a:p>
          <a:p>
            <a:pPr marL="0" lvl="1" indent="0" algn="ctr">
              <a:spcBef>
                <a:spcPts val="600"/>
              </a:spcBef>
              <a:spcAft>
                <a:spcPts val="600"/>
              </a:spcAft>
              <a:buNone/>
            </a:pPr>
            <a:r>
              <a:rPr lang="en-US" sz="2200" dirty="0"/>
              <a:t>Use any communication possible, including fuel panel interphone, face-to-face communication or relaying via another ramp employee if you’re unable to do so.</a:t>
            </a:r>
          </a:p>
          <a:p>
            <a:pPr marL="514350" indent="-514350">
              <a:spcBef>
                <a:spcPts val="1200"/>
              </a:spcBef>
              <a:spcAft>
                <a:spcPts val="1200"/>
              </a:spcAft>
              <a:buFont typeface="+mj-lt"/>
              <a:buAutoNum type="arabicPeriod"/>
            </a:pPr>
            <a:r>
              <a:rPr lang="en-US" dirty="0"/>
              <a:t>Notify the fire department immediately.</a:t>
            </a:r>
          </a:p>
          <a:p>
            <a:pPr marL="514350" indent="-514350">
              <a:spcBef>
                <a:spcPts val="1200"/>
              </a:spcBef>
              <a:spcAft>
                <a:spcPts val="1200"/>
              </a:spcAft>
              <a:buFont typeface="+mj-lt"/>
              <a:buAutoNum type="arabicPeriod"/>
            </a:pPr>
            <a:r>
              <a:rPr lang="en-US" dirty="0"/>
              <a:t>Fight the fire using available ramp equipment.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101610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6246495"/>
          </a:xfrm>
          <a:prstGeom prst="rect">
            <a:avLst/>
          </a:prstGeom>
        </p:spPr>
      </p:pic>
      <p:sp>
        <p:nvSpPr>
          <p:cNvPr id="5" name="Rectangle 4"/>
          <p:cNvSpPr/>
          <p:nvPr/>
        </p:nvSpPr>
        <p:spPr>
          <a:xfrm>
            <a:off x="0" y="5880683"/>
            <a:ext cx="9144000" cy="9773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28650" y="143184"/>
            <a:ext cx="7886700" cy="966525"/>
          </a:xfrm>
          <a:solidFill>
            <a:schemeClr val="bg2">
              <a:alpha val="80000"/>
            </a:schemeClr>
          </a:solidFill>
        </p:spPr>
        <p:txBody>
          <a:bodyPr/>
          <a:lstStyle/>
          <a:p>
            <a:r>
              <a:rPr lang="en-US" dirty="0"/>
              <a:t>Spills - Emergency Response</a:t>
            </a:r>
          </a:p>
        </p:txBody>
      </p:sp>
      <p:sp>
        <p:nvSpPr>
          <p:cNvPr id="10" name="Content Placeholder 9"/>
          <p:cNvSpPr>
            <a:spLocks noGrp="1"/>
          </p:cNvSpPr>
          <p:nvPr>
            <p:ph idx="1"/>
          </p:nvPr>
        </p:nvSpPr>
        <p:spPr>
          <a:xfrm>
            <a:off x="628650" y="1319527"/>
            <a:ext cx="7886700" cy="4351338"/>
          </a:xfrm>
          <a:solidFill>
            <a:schemeClr val="bg2">
              <a:alpha val="80000"/>
            </a:schemeClr>
          </a:solidFill>
        </p:spPr>
        <p:txBody>
          <a:bodyPr>
            <a:normAutofit fontScale="92500" lnSpcReduction="20000"/>
          </a:bodyPr>
          <a:lstStyle/>
          <a:p>
            <a:pPr marL="0" indent="0">
              <a:spcBef>
                <a:spcPts val="600"/>
              </a:spcBef>
              <a:spcAft>
                <a:spcPts val="600"/>
              </a:spcAft>
              <a:buNone/>
            </a:pPr>
            <a:r>
              <a:rPr lang="en-US" sz="2700" b="1" dirty="0"/>
              <a:t>Categories</a:t>
            </a:r>
          </a:p>
          <a:p>
            <a:pPr marL="457200" lvl="1">
              <a:spcBef>
                <a:spcPts val="600"/>
              </a:spcBef>
              <a:spcAft>
                <a:spcPts val="600"/>
              </a:spcAft>
              <a:buFont typeface="Wingdings" panose="05000000000000000000" pitchFamily="2" charset="2"/>
              <a:buChar char="Q"/>
            </a:pPr>
            <a:r>
              <a:rPr lang="en-US" dirty="0"/>
              <a:t>Small – a pint or less than eighteen square-inches</a:t>
            </a:r>
          </a:p>
          <a:p>
            <a:pPr marL="457200" lvl="1">
              <a:spcBef>
                <a:spcPts val="600"/>
              </a:spcBef>
              <a:spcAft>
                <a:spcPts val="600"/>
              </a:spcAft>
              <a:buFont typeface="Wingdings" panose="05000000000000000000" pitchFamily="2" charset="2"/>
              <a:buChar char="Q"/>
            </a:pPr>
            <a:r>
              <a:rPr lang="en-US" dirty="0"/>
              <a:t>Medium – eighteen square-inches up to six square-feet</a:t>
            </a:r>
          </a:p>
          <a:p>
            <a:pPr marL="457200" lvl="1">
              <a:spcBef>
                <a:spcPts val="600"/>
              </a:spcBef>
              <a:spcAft>
                <a:spcPts val="600"/>
              </a:spcAft>
              <a:buFont typeface="Wingdings" panose="05000000000000000000" pitchFamily="2" charset="2"/>
              <a:buChar char="Q"/>
            </a:pPr>
            <a:r>
              <a:rPr lang="en-US" dirty="0"/>
              <a:t>Large – six square-feet or if the leak is continuous</a:t>
            </a:r>
          </a:p>
          <a:p>
            <a:pPr marL="0" indent="0">
              <a:spcBef>
                <a:spcPts val="600"/>
              </a:spcBef>
              <a:spcAft>
                <a:spcPts val="600"/>
              </a:spcAft>
              <a:buNone/>
            </a:pPr>
            <a:r>
              <a:rPr lang="en-US" sz="2700" b="1" dirty="0"/>
              <a:t>Response</a:t>
            </a:r>
          </a:p>
          <a:p>
            <a:pPr marL="457200" lvl="1">
              <a:spcBef>
                <a:spcPts val="600"/>
              </a:spcBef>
              <a:spcAft>
                <a:spcPts val="600"/>
              </a:spcAft>
              <a:buFont typeface="Wingdings" panose="05000000000000000000" pitchFamily="2" charset="2"/>
              <a:buChar char="Q"/>
            </a:pPr>
            <a:r>
              <a:rPr lang="en-US" dirty="0"/>
              <a:t>Stop fueling, either by normal operation or the emergency shut-off, and determine the source of the leak.</a:t>
            </a:r>
          </a:p>
          <a:p>
            <a:pPr marL="457200" lvl="1">
              <a:spcBef>
                <a:spcPts val="600"/>
              </a:spcBef>
              <a:spcAft>
                <a:spcPts val="600"/>
              </a:spcAft>
              <a:buFont typeface="Wingdings" panose="05000000000000000000" pitchFamily="2" charset="2"/>
              <a:buChar char="Q"/>
            </a:pPr>
            <a:r>
              <a:rPr lang="en-US" dirty="0"/>
              <a:t>Notify the flight crew and confirm if an evacuation is needed.</a:t>
            </a:r>
          </a:p>
          <a:p>
            <a:pPr marL="457200" lvl="1">
              <a:spcBef>
                <a:spcPts val="600"/>
              </a:spcBef>
              <a:spcAft>
                <a:spcPts val="600"/>
              </a:spcAft>
              <a:buFont typeface="Wingdings" panose="05000000000000000000" pitchFamily="2" charset="2"/>
              <a:buChar char="Q"/>
            </a:pPr>
            <a:r>
              <a:rPr lang="en-US" dirty="0"/>
              <a:t>Medium/Large spills need to be continuously monitored by someone equipped with at least 1 dry chemical extinguisher that is 20 lbs. (9 kg) or larger.</a:t>
            </a:r>
          </a:p>
          <a:p>
            <a:pPr marL="0" lvl="2" indent="0" algn="ctr">
              <a:spcBef>
                <a:spcPts val="600"/>
              </a:spcBef>
              <a:spcAft>
                <a:spcPts val="600"/>
              </a:spcAft>
              <a:buNone/>
            </a:pPr>
            <a:r>
              <a:rPr lang="en-US" sz="2100" b="1" dirty="0"/>
              <a:t>Notify the fire department/airport personnel for all medium/large spills.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880683"/>
            <a:ext cx="1772085" cy="989071"/>
          </a:xfrm>
          <a:prstGeom prst="rect">
            <a:avLst/>
          </a:prstGeom>
        </p:spPr>
      </p:pic>
    </p:spTree>
    <p:custDataLst>
      <p:tags r:id="rId1"/>
    </p:custDataLst>
    <p:extLst>
      <p:ext uri="{BB962C8B-B14F-4D97-AF65-F5344CB8AC3E}">
        <p14:creationId xmlns:p14="http://schemas.microsoft.com/office/powerpoint/2010/main" val="4136804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ARTICULATE_REFERENCE_ID" val="391c69a7-fae3-4723-b5ec-1c9754ae3ec4"/>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921054-g:\ap aopc\2019 fuel ppts\fuel basics 2019 v1.pptx"/>
  <p:tag name="ARTICULATE_PRESENTER_VERSION" val="8"/>
  <p:tag name="ARTICULATE_USED_PAGE_ORIENTATION" val="1"/>
  <p:tag name="ARTICULATE_USED_PAGE_SIZE" val="1"/>
  <p:tag name="ARTICULATE_DESIGN_ID_OFFICE THEME" val="6lVYgySaSLe"/>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6"/>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0"/>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2"/>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2"/>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2"/>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6"/>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75"/>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7"/>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80"/>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8"/>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9"/>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59"/>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0"/>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0"/>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4446901b-88a8-4e3b-8119-0efed412b42a"/>
  <p:tag name="ARTICULATE_SLIDE_PAUSE" val="1"/>
  <p:tag name="ARTICULATE_HIDE_SLIDE" val="0"/>
  <p:tag name="ARTICULATE_PLAYER_CONTROL_PREVIOUS" val="True"/>
  <p:tag name="ARTICULATE_PLAYER_CONTROL_NEXT" val="True"/>
  <p:tag name="AUDIO_ID" val="263"/>
  <p:tag name="ARTICULATE_USED_LAYOUT"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B7A1E2B-2FBB-412C-8700-568282864FC0}" vid="{CF2FA05D-A868-4150-8CE4-686753FA78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Mesa UA 175 Background with Logo</Template>
  <TotalTime>1945</TotalTime>
  <Words>2272</Words>
  <Application>Microsoft Office PowerPoint</Application>
  <PresentationFormat>On-screen Show (4:3)</PresentationFormat>
  <Paragraphs>184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Mesa Airlines, Inc. Fuel Basics Course</vt:lpstr>
      <vt:lpstr>PowerPoint Presentation</vt:lpstr>
      <vt:lpstr>Mesa Airlines, Inc. Manual #310</vt:lpstr>
      <vt:lpstr>Mesa Airlines, Inc. Manual #310</vt:lpstr>
      <vt:lpstr>Fuel Vendor Responsibility</vt:lpstr>
      <vt:lpstr>SMS G.O.A.L.S.</vt:lpstr>
      <vt:lpstr>Safety Reporting</vt:lpstr>
      <vt:lpstr>Fire - Emergency Response</vt:lpstr>
      <vt:lpstr>Spills - Emergency Response</vt:lpstr>
      <vt:lpstr>Smoking</vt:lpstr>
      <vt:lpstr>Lightning</vt:lpstr>
      <vt:lpstr>Static Electricity</vt:lpstr>
      <vt:lpstr>Fuel Agent Precautions</vt:lpstr>
      <vt:lpstr>Conditions Prohibited During Fueling</vt:lpstr>
      <vt:lpstr>Fire Extinguishers</vt:lpstr>
      <vt:lpstr>Using a Guide Person</vt:lpstr>
      <vt:lpstr>Approaching Mesa Aircraft</vt:lpstr>
      <vt:lpstr>Parking Near Mesa Aircraft</vt:lpstr>
      <vt:lpstr>Parking Near Mesa Aircraft</vt:lpstr>
      <vt:lpstr>Walking Near Mesa Aircraft</vt:lpstr>
      <vt:lpstr>Fuel Operation</vt:lpstr>
      <vt:lpstr>Fuel Operation</vt:lpstr>
      <vt:lpstr>General Fueling Procedures</vt:lpstr>
      <vt:lpstr>General Fueling Procedures</vt:lpstr>
      <vt:lpstr>General Fueling Procedures</vt:lpstr>
      <vt:lpstr>Fueling with Passengers Onboard</vt:lpstr>
      <vt:lpstr>Fueling with Passengers Onboard</vt:lpstr>
      <vt:lpstr>Defueling Policies</vt:lpstr>
      <vt:lpstr>Fuel Basics</vt:lpstr>
    </vt:vector>
  </TitlesOfParts>
  <Company>PHX11711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Colby, Grant</dc:creator>
  <cp:lastModifiedBy>Park, Jieun</cp:lastModifiedBy>
  <cp:revision>156</cp:revision>
  <dcterms:created xsi:type="dcterms:W3CDTF">2019-02-28T23:37:35Z</dcterms:created>
  <dcterms:modified xsi:type="dcterms:W3CDTF">2024-02-28T23:55:40Z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67E5DC64-F8CE-484C-A529-7E2FBDEADB95</vt:lpwstr>
  </property>
  <property fmtid="{D5CDD505-2E9C-101B-9397-08002B2CF9AE}" pid="4" name="ArticulatePath">
    <vt:lpwstr>Fuel Basics 2019 v1</vt:lpwstr>
  </property>
  <property fmtid="{D5CDD505-2E9C-101B-9397-08002B2CF9AE}" pid="5" name="ArticulateProjectVersion">
    <vt:lpwstr>8</vt:lpwstr>
  </property>
  <property fmtid="{D5CDD505-2E9C-101B-9397-08002B2CF9AE}" pid="6" name="ArticulateProjectFull">
    <vt:lpwstr>G:\AP AOPC\2019 Fuel PPTs\Fuel Basics 2019 v1.ppta</vt:lpwstr>
  </property>
</Properties>
</file>